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5" r:id="rId3"/>
    <p:sldId id="259" r:id="rId4"/>
    <p:sldId id="265" r:id="rId5"/>
    <p:sldId id="266" r:id="rId6"/>
    <p:sldId id="258" r:id="rId7"/>
    <p:sldId id="257" r:id="rId8"/>
    <p:sldId id="261" r:id="rId9"/>
    <p:sldId id="268" r:id="rId10"/>
    <p:sldId id="269" r:id="rId11"/>
    <p:sldId id="262" r:id="rId12"/>
    <p:sldId id="270" r:id="rId13"/>
    <p:sldId id="273" r:id="rId14"/>
    <p:sldId id="260" r:id="rId15"/>
    <p:sldId id="263" r:id="rId16"/>
    <p:sldId id="271" r:id="rId17"/>
    <p:sldId id="264" r:id="rId18"/>
    <p:sldId id="272" r:id="rId19"/>
    <p:sldId id="274"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131" d="100"/>
          <a:sy n="131" d="100"/>
        </p:scale>
        <p:origin x="3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werkblad.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werkblad1.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werkblad2.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werkblad3.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werkblad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werkblad5.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werkblad6.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werkblad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Is de vragenlijst teruggestuurd?</c:v>
                </c:pt>
              </c:strCache>
            </c:strRef>
          </c:tx>
          <c:spPr>
            <a:solidFill>
              <a:schemeClr val="accent4"/>
            </a:solidFill>
          </c:spPr>
          <c:dPt>
            <c:idx val="0"/>
            <c:bubble3D val="0"/>
            <c:spPr>
              <a:solidFill>
                <a:schemeClr val="accent5"/>
              </a:solidFill>
              <a:ln>
                <a:solidFill>
                  <a:schemeClr val="accent5"/>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1491-41C3-B418-2201D801E846}"/>
              </c:ext>
            </c:extLst>
          </c:dPt>
          <c:dPt>
            <c:idx val="1"/>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1491-41C3-B418-2201D801E846}"/>
              </c:ext>
            </c:extLst>
          </c:dPt>
          <c:dLbls>
            <c:dLbl>
              <c:idx val="0"/>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endParaRPr lang="nl-NL"/>
                </a:p>
              </c:txPr>
              <c:dLblPos val="inEnd"/>
              <c:showLegendKey val="0"/>
              <c:showVal val="1"/>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1491-41C3-B418-2201D801E846}"/>
                </c:ext>
              </c:extLst>
            </c:dLbl>
            <c:dLbl>
              <c:idx val="1"/>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endParaRPr lang="nl-NL"/>
                </a:p>
              </c:txPr>
              <c:dLblPos val="inEnd"/>
              <c:showLegendKey val="0"/>
              <c:showVal val="1"/>
              <c:showCatName val="0"/>
              <c:showSerName val="0"/>
              <c:showPercent val="1"/>
              <c:showBubbleSize val="0"/>
              <c:extLst>
                <c:ext xmlns:c15="http://schemas.microsoft.com/office/drawing/2012/chart" uri="{CE6537A1-D6FC-4f65-9D91-7224C49458BB}">
                  <c15:layout>
                    <c:manualLayout>
                      <c:w val="0.10224038571265548"/>
                      <c:h val="0.12251013366463373"/>
                    </c:manualLayout>
                  </c15:layout>
                </c:ext>
                <c:ext xmlns:c16="http://schemas.microsoft.com/office/drawing/2014/chart" uri="{C3380CC4-5D6E-409C-BE32-E72D297353CC}">
                  <c16:uniqueId val="{00000003-1491-41C3-B418-2201D801E84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l-NL"/>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ingevuld</c:v>
                </c:pt>
                <c:pt idx="1">
                  <c:v>niet ingevuld</c:v>
                </c:pt>
              </c:strCache>
            </c:strRef>
          </c:cat>
          <c:val>
            <c:numRef>
              <c:f>Sheet1!$B$2:$B$3</c:f>
              <c:numCache>
                <c:formatCode>General</c:formatCode>
                <c:ptCount val="2"/>
                <c:pt idx="0">
                  <c:v>34</c:v>
                </c:pt>
                <c:pt idx="1">
                  <c:v>12</c:v>
                </c:pt>
              </c:numCache>
            </c:numRef>
          </c:val>
          <c:extLst>
            <c:ext xmlns:c16="http://schemas.microsoft.com/office/drawing/2014/chart" uri="{C3380CC4-5D6E-409C-BE32-E72D297353CC}">
              <c16:uniqueId val="{00000004-1491-41C3-B418-2201D801E84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pieChart>
        <c:varyColors val="1"/>
        <c:ser>
          <c:idx val="0"/>
          <c:order val="0"/>
          <c:tx>
            <c:strRef>
              <c:f>Sheet1!$B$1</c:f>
              <c:strCache>
                <c:ptCount val="1"/>
                <c:pt idx="0">
                  <c:v>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ACB6-4B80-924C-22A8EA5E499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CB6-4B80-924C-22A8EA5E499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ACB6-4B80-924C-22A8EA5E4994}"/>
              </c:ext>
            </c:extLst>
          </c:dPt>
          <c:dLbls>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nl-NL"/>
                </a:p>
              </c:txPr>
              <c:showLegendKey val="0"/>
              <c:showVal val="0"/>
              <c:showCatName val="0"/>
              <c:showSerName val="0"/>
              <c:showPercent val="1"/>
              <c:showBubbleSize val="0"/>
              <c:extLst>
                <c:ext xmlns:c16="http://schemas.microsoft.com/office/drawing/2014/chart" uri="{C3380CC4-5D6E-409C-BE32-E72D297353CC}">
                  <c16:uniqueId val="{00000002-ACB6-4B80-924C-22A8EA5E4994}"/>
                </c:ext>
              </c:extLst>
            </c:dLbl>
            <c:dLbl>
              <c:idx val="1"/>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nl-NL"/>
                </a:p>
              </c:txPr>
              <c:showLegendKey val="0"/>
              <c:showVal val="0"/>
              <c:showCatName val="0"/>
              <c:showSerName val="0"/>
              <c:showPercent val="1"/>
              <c:showBubbleSize val="0"/>
              <c:extLst>
                <c:ext xmlns:c16="http://schemas.microsoft.com/office/drawing/2014/chart" uri="{C3380CC4-5D6E-409C-BE32-E72D297353CC}">
                  <c16:uniqueId val="{00000003-ACB6-4B80-924C-22A8EA5E4994}"/>
                </c:ext>
              </c:extLst>
            </c:dLbl>
            <c:dLbl>
              <c:idx val="2"/>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nl-NL"/>
                </a:p>
              </c:txPr>
              <c:showLegendKey val="0"/>
              <c:showVal val="0"/>
              <c:showCatName val="0"/>
              <c:showSerName val="0"/>
              <c:showPercent val="1"/>
              <c:showBubbleSize val="0"/>
              <c:extLst>
                <c:ext xmlns:c16="http://schemas.microsoft.com/office/drawing/2014/chart" uri="{C3380CC4-5D6E-409C-BE32-E72D297353CC}">
                  <c16:uniqueId val="{00000001-ACB6-4B80-924C-22A8EA5E499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ja</c:v>
                </c:pt>
                <c:pt idx="1">
                  <c:v>nee</c:v>
                </c:pt>
                <c:pt idx="2">
                  <c:v>neutraal</c:v>
                </c:pt>
              </c:strCache>
            </c:strRef>
          </c:cat>
          <c:val>
            <c:numRef>
              <c:f>Sheet1!$B$2:$B$4</c:f>
              <c:numCache>
                <c:formatCode>General</c:formatCode>
                <c:ptCount val="3"/>
                <c:pt idx="0">
                  <c:v>6</c:v>
                </c:pt>
                <c:pt idx="1">
                  <c:v>13</c:v>
                </c:pt>
                <c:pt idx="2">
                  <c:v>15</c:v>
                </c:pt>
              </c:numCache>
            </c:numRef>
          </c:val>
          <c:extLst>
            <c:ext xmlns:c16="http://schemas.microsoft.com/office/drawing/2014/chart" uri="{C3380CC4-5D6E-409C-BE32-E72D297353CC}">
              <c16:uniqueId val="{00000000-ACB6-4B80-924C-22A8EA5E499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195005515614884E-2"/>
          <c:y val="0.1277459944504426"/>
          <c:w val="0.95080499448438516"/>
          <c:h val="0.80306241436542047"/>
        </c:manualLayout>
      </c:layout>
      <c:barChart>
        <c:barDir val="col"/>
        <c:grouping val="clustered"/>
        <c:varyColors val="0"/>
        <c:ser>
          <c:idx val="0"/>
          <c:order val="0"/>
          <c:tx>
            <c:strRef>
              <c:f>Sheet1!$B$1</c:f>
              <c:strCache>
                <c:ptCount val="1"/>
                <c:pt idx="0">
                  <c:v>meer dan 50</c:v>
                </c:pt>
              </c:strCache>
            </c:strRef>
          </c:tx>
          <c:spPr>
            <a:solidFill>
              <a:schemeClr val="accent1"/>
            </a:solidFill>
            <a:ln>
              <a:noFill/>
            </a:ln>
            <a:effectLst/>
          </c:spPr>
          <c:invertIfNegative val="0"/>
          <c:cat>
            <c:strRef>
              <c:f>Sheet1!$A$2:$A$5</c:f>
              <c:strCache>
                <c:ptCount val="1"/>
                <c:pt idx="0">
                  <c:v>Grootte club</c:v>
                </c:pt>
              </c:strCache>
            </c:strRef>
          </c:cat>
          <c:val>
            <c:numRef>
              <c:f>Sheet1!$B$2:$B$5</c:f>
              <c:numCache>
                <c:formatCode>General</c:formatCode>
                <c:ptCount val="4"/>
                <c:pt idx="0">
                  <c:v>8</c:v>
                </c:pt>
              </c:numCache>
            </c:numRef>
          </c:val>
          <c:extLst>
            <c:ext xmlns:c16="http://schemas.microsoft.com/office/drawing/2014/chart" uri="{C3380CC4-5D6E-409C-BE32-E72D297353CC}">
              <c16:uniqueId val="{00000000-5687-4BFF-B6FB-0911FDCB67C6}"/>
            </c:ext>
          </c:extLst>
        </c:ser>
        <c:ser>
          <c:idx val="1"/>
          <c:order val="1"/>
          <c:tx>
            <c:strRef>
              <c:f>Sheet1!$C$1</c:f>
              <c:strCache>
                <c:ptCount val="1"/>
                <c:pt idx="0">
                  <c:v>minder dan 50 </c:v>
                </c:pt>
              </c:strCache>
            </c:strRef>
          </c:tx>
          <c:spPr>
            <a:solidFill>
              <a:schemeClr val="accent2"/>
            </a:solidFill>
            <a:ln>
              <a:noFill/>
            </a:ln>
            <a:effectLst/>
          </c:spPr>
          <c:invertIfNegative val="0"/>
          <c:cat>
            <c:strRef>
              <c:f>Sheet1!$A$2:$A$5</c:f>
              <c:strCache>
                <c:ptCount val="1"/>
                <c:pt idx="0">
                  <c:v>Grootte club</c:v>
                </c:pt>
              </c:strCache>
            </c:strRef>
          </c:cat>
          <c:val>
            <c:numRef>
              <c:f>Sheet1!$C$2:$C$5</c:f>
              <c:numCache>
                <c:formatCode>General</c:formatCode>
                <c:ptCount val="4"/>
                <c:pt idx="0">
                  <c:v>14</c:v>
                </c:pt>
              </c:numCache>
            </c:numRef>
          </c:val>
          <c:extLst>
            <c:ext xmlns:c16="http://schemas.microsoft.com/office/drawing/2014/chart" uri="{C3380CC4-5D6E-409C-BE32-E72D297353CC}">
              <c16:uniqueId val="{00000001-5687-4BFF-B6FB-0911FDCB67C6}"/>
            </c:ext>
          </c:extLst>
        </c:ser>
        <c:ser>
          <c:idx val="2"/>
          <c:order val="2"/>
          <c:tx>
            <c:strRef>
              <c:f>Sheet1!$D$1</c:f>
              <c:strCache>
                <c:ptCount val="1"/>
                <c:pt idx="0">
                  <c:v>anders</c:v>
                </c:pt>
              </c:strCache>
            </c:strRef>
          </c:tx>
          <c:spPr>
            <a:solidFill>
              <a:schemeClr val="accent3"/>
            </a:solidFill>
            <a:ln>
              <a:noFill/>
            </a:ln>
            <a:effectLst/>
          </c:spPr>
          <c:invertIfNegative val="0"/>
          <c:cat>
            <c:strRef>
              <c:f>Sheet1!$A$2:$A$5</c:f>
              <c:strCache>
                <c:ptCount val="1"/>
                <c:pt idx="0">
                  <c:v>Grootte club</c:v>
                </c:pt>
              </c:strCache>
            </c:strRef>
          </c:cat>
          <c:val>
            <c:numRef>
              <c:f>Sheet1!$D$2:$D$5</c:f>
              <c:numCache>
                <c:formatCode>General</c:formatCode>
                <c:ptCount val="4"/>
                <c:pt idx="0">
                  <c:v>12</c:v>
                </c:pt>
              </c:numCache>
            </c:numRef>
          </c:val>
          <c:extLst>
            <c:ext xmlns:c16="http://schemas.microsoft.com/office/drawing/2014/chart" uri="{C3380CC4-5D6E-409C-BE32-E72D297353CC}">
              <c16:uniqueId val="{00000002-5687-4BFF-B6FB-0911FDCB67C6}"/>
            </c:ext>
          </c:extLst>
        </c:ser>
        <c:dLbls>
          <c:showLegendKey val="0"/>
          <c:showVal val="0"/>
          <c:showCatName val="0"/>
          <c:showSerName val="0"/>
          <c:showPercent val="0"/>
          <c:showBubbleSize val="0"/>
        </c:dLbls>
        <c:gapWidth val="219"/>
        <c:overlap val="-27"/>
        <c:axId val="522001576"/>
        <c:axId val="521997968"/>
      </c:barChart>
      <c:catAx>
        <c:axId val="522001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521997968"/>
        <c:crosses val="autoZero"/>
        <c:auto val="1"/>
        <c:lblAlgn val="ctr"/>
        <c:lblOffset val="100"/>
        <c:noMultiLvlLbl val="0"/>
      </c:catAx>
      <c:valAx>
        <c:axId val="521997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522001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909981361025523E-2"/>
          <c:y val="3.5914010816902757E-2"/>
          <c:w val="0.91336538095781505"/>
          <c:h val="0.80306241436542047"/>
        </c:manualLayout>
      </c:layout>
      <c:barChart>
        <c:barDir val="col"/>
        <c:grouping val="clustered"/>
        <c:varyColors val="0"/>
        <c:ser>
          <c:idx val="0"/>
          <c:order val="0"/>
          <c:tx>
            <c:strRef>
              <c:f>Sheet1!$B$1</c:f>
              <c:strCache>
                <c:ptCount val="1"/>
                <c:pt idx="0">
                  <c:v>2</c:v>
                </c:pt>
              </c:strCache>
            </c:strRef>
          </c:tx>
          <c:spPr>
            <a:solidFill>
              <a:schemeClr val="accent1"/>
            </a:solidFill>
            <a:ln>
              <a:noFill/>
            </a:ln>
            <a:effectLst/>
          </c:spPr>
          <c:invertIfNegative val="0"/>
          <c:cat>
            <c:strRef>
              <c:f>Sheet1!$A$2:$A$5</c:f>
              <c:strCache>
                <c:ptCount val="1"/>
                <c:pt idx="0">
                  <c:v>Aantal nieuwe leden per jaar</c:v>
                </c:pt>
              </c:strCache>
            </c:strRef>
          </c:cat>
          <c:val>
            <c:numRef>
              <c:f>Sheet1!$B$2:$B$5</c:f>
              <c:numCache>
                <c:formatCode>General</c:formatCode>
                <c:ptCount val="4"/>
                <c:pt idx="0">
                  <c:v>4</c:v>
                </c:pt>
              </c:numCache>
            </c:numRef>
          </c:val>
          <c:extLst>
            <c:ext xmlns:c16="http://schemas.microsoft.com/office/drawing/2014/chart" uri="{C3380CC4-5D6E-409C-BE32-E72D297353CC}">
              <c16:uniqueId val="{00000000-FEA2-4A47-A812-96352F622AAE}"/>
            </c:ext>
          </c:extLst>
        </c:ser>
        <c:ser>
          <c:idx val="1"/>
          <c:order val="1"/>
          <c:tx>
            <c:strRef>
              <c:f>Sheet1!$C$1</c:f>
              <c:strCache>
                <c:ptCount val="1"/>
                <c:pt idx="0">
                  <c:v>3</c:v>
                </c:pt>
              </c:strCache>
            </c:strRef>
          </c:tx>
          <c:spPr>
            <a:solidFill>
              <a:schemeClr val="accent2"/>
            </a:solidFill>
            <a:ln>
              <a:noFill/>
            </a:ln>
            <a:effectLst/>
          </c:spPr>
          <c:invertIfNegative val="0"/>
          <c:cat>
            <c:strRef>
              <c:f>Sheet1!$A$2:$A$5</c:f>
              <c:strCache>
                <c:ptCount val="1"/>
                <c:pt idx="0">
                  <c:v>Aantal nieuwe leden per jaar</c:v>
                </c:pt>
              </c:strCache>
            </c:strRef>
          </c:cat>
          <c:val>
            <c:numRef>
              <c:f>Sheet1!$C$2:$C$5</c:f>
              <c:numCache>
                <c:formatCode>General</c:formatCode>
                <c:ptCount val="4"/>
                <c:pt idx="0">
                  <c:v>5</c:v>
                </c:pt>
              </c:numCache>
            </c:numRef>
          </c:val>
          <c:extLst>
            <c:ext xmlns:c16="http://schemas.microsoft.com/office/drawing/2014/chart" uri="{C3380CC4-5D6E-409C-BE32-E72D297353CC}">
              <c16:uniqueId val="{00000001-FEA2-4A47-A812-96352F622AAE}"/>
            </c:ext>
          </c:extLst>
        </c:ser>
        <c:ser>
          <c:idx val="2"/>
          <c:order val="2"/>
          <c:tx>
            <c:strRef>
              <c:f>Sheet1!$D$1</c:f>
              <c:strCache>
                <c:ptCount val="1"/>
                <c:pt idx="0">
                  <c:v>4</c:v>
                </c:pt>
              </c:strCache>
            </c:strRef>
          </c:tx>
          <c:spPr>
            <a:solidFill>
              <a:schemeClr val="accent3"/>
            </a:solidFill>
            <a:ln>
              <a:noFill/>
            </a:ln>
            <a:effectLst/>
          </c:spPr>
          <c:invertIfNegative val="0"/>
          <c:cat>
            <c:strRef>
              <c:f>Sheet1!$A$2:$A$5</c:f>
              <c:strCache>
                <c:ptCount val="1"/>
                <c:pt idx="0">
                  <c:v>Aantal nieuwe leden per jaar</c:v>
                </c:pt>
              </c:strCache>
            </c:strRef>
          </c:cat>
          <c:val>
            <c:numRef>
              <c:f>Sheet1!$D$2:$D$5</c:f>
              <c:numCache>
                <c:formatCode>General</c:formatCode>
                <c:ptCount val="4"/>
                <c:pt idx="0">
                  <c:v>13</c:v>
                </c:pt>
              </c:numCache>
            </c:numRef>
          </c:val>
          <c:extLst>
            <c:ext xmlns:c16="http://schemas.microsoft.com/office/drawing/2014/chart" uri="{C3380CC4-5D6E-409C-BE32-E72D297353CC}">
              <c16:uniqueId val="{00000002-FEA2-4A47-A812-96352F622AAE}"/>
            </c:ext>
          </c:extLst>
        </c:ser>
        <c:ser>
          <c:idx val="3"/>
          <c:order val="3"/>
          <c:tx>
            <c:strRef>
              <c:f>Sheet1!$E$1</c:f>
              <c:strCache>
                <c:ptCount val="1"/>
                <c:pt idx="0">
                  <c:v>5</c:v>
                </c:pt>
              </c:strCache>
            </c:strRef>
          </c:tx>
          <c:spPr>
            <a:solidFill>
              <a:schemeClr val="accent4"/>
            </a:solidFill>
            <a:ln>
              <a:noFill/>
            </a:ln>
            <a:effectLst/>
          </c:spPr>
          <c:invertIfNegative val="0"/>
          <c:cat>
            <c:strRef>
              <c:f>Sheet1!$A$2:$A$5</c:f>
              <c:strCache>
                <c:ptCount val="1"/>
                <c:pt idx="0">
                  <c:v>Aantal nieuwe leden per jaar</c:v>
                </c:pt>
              </c:strCache>
            </c:strRef>
          </c:cat>
          <c:val>
            <c:numRef>
              <c:f>Sheet1!$E$2:$E$5</c:f>
              <c:numCache>
                <c:formatCode>General</c:formatCode>
                <c:ptCount val="4"/>
                <c:pt idx="0">
                  <c:v>8</c:v>
                </c:pt>
              </c:numCache>
            </c:numRef>
          </c:val>
          <c:extLst>
            <c:ext xmlns:c16="http://schemas.microsoft.com/office/drawing/2014/chart" uri="{C3380CC4-5D6E-409C-BE32-E72D297353CC}">
              <c16:uniqueId val="{00000003-FEA2-4A47-A812-96352F622AAE}"/>
            </c:ext>
          </c:extLst>
        </c:ser>
        <c:ser>
          <c:idx val="4"/>
          <c:order val="4"/>
          <c:tx>
            <c:strRef>
              <c:f>Sheet1!$F$1</c:f>
              <c:strCache>
                <c:ptCount val="1"/>
                <c:pt idx="0">
                  <c:v>18</c:v>
                </c:pt>
              </c:strCache>
            </c:strRef>
          </c:tx>
          <c:spPr>
            <a:solidFill>
              <a:schemeClr val="accent5"/>
            </a:solidFill>
            <a:ln>
              <a:noFill/>
            </a:ln>
            <a:effectLst/>
          </c:spPr>
          <c:invertIfNegative val="0"/>
          <c:cat>
            <c:strRef>
              <c:f>Sheet1!$A$2:$A$5</c:f>
              <c:strCache>
                <c:ptCount val="1"/>
                <c:pt idx="0">
                  <c:v>Aantal nieuwe leden per jaar</c:v>
                </c:pt>
              </c:strCache>
            </c:strRef>
          </c:cat>
          <c:val>
            <c:numRef>
              <c:f>Sheet1!$F$2:$F$5</c:f>
              <c:numCache>
                <c:formatCode>General</c:formatCode>
                <c:ptCount val="4"/>
                <c:pt idx="0">
                  <c:v>1</c:v>
                </c:pt>
              </c:numCache>
            </c:numRef>
          </c:val>
          <c:extLst>
            <c:ext xmlns:c16="http://schemas.microsoft.com/office/drawing/2014/chart" uri="{C3380CC4-5D6E-409C-BE32-E72D297353CC}">
              <c16:uniqueId val="{00000004-FEA2-4A47-A812-96352F622AAE}"/>
            </c:ext>
          </c:extLst>
        </c:ser>
        <c:dLbls>
          <c:showLegendKey val="0"/>
          <c:showVal val="0"/>
          <c:showCatName val="0"/>
          <c:showSerName val="0"/>
          <c:showPercent val="0"/>
          <c:showBubbleSize val="0"/>
        </c:dLbls>
        <c:gapWidth val="219"/>
        <c:overlap val="-27"/>
        <c:axId val="553542744"/>
        <c:axId val="553539792"/>
      </c:barChart>
      <c:catAx>
        <c:axId val="553542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nl-NL"/>
          </a:p>
        </c:txPr>
        <c:crossAx val="553539792"/>
        <c:crosses val="autoZero"/>
        <c:auto val="1"/>
        <c:lblAlgn val="ctr"/>
        <c:lblOffset val="100"/>
        <c:noMultiLvlLbl val="0"/>
      </c:catAx>
      <c:valAx>
        <c:axId val="553539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553542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088469135877845"/>
          <c:y val="0.22561512279844131"/>
          <c:w val="0.25585343514049086"/>
          <c:h val="0.59560382764609676"/>
        </c:manualLayout>
      </c:layout>
      <c:pieChart>
        <c:varyColors val="1"/>
        <c:ser>
          <c:idx val="0"/>
          <c:order val="0"/>
          <c:tx>
            <c:strRef>
              <c:f>Sheet1!$B$1</c:f>
              <c:strCache>
                <c:ptCount val="1"/>
                <c:pt idx="0">
                  <c:v>aantal bijeenkomsten</c:v>
                </c:pt>
              </c:strCache>
            </c:strRef>
          </c:tx>
          <c:spPr>
            <a:solidFill>
              <a:schemeClr val="accent4"/>
            </a:solidFill>
          </c:spPr>
          <c:dPt>
            <c:idx val="0"/>
            <c:bubble3D val="0"/>
            <c:spPr>
              <a:solidFill>
                <a:schemeClr val="accent4"/>
              </a:solidFill>
              <a:ln w="19050">
                <a:solidFill>
                  <a:schemeClr val="lt1"/>
                </a:solidFill>
              </a:ln>
              <a:effectLst/>
            </c:spPr>
            <c:extLst>
              <c:ext xmlns:c16="http://schemas.microsoft.com/office/drawing/2014/chart" uri="{C3380CC4-5D6E-409C-BE32-E72D297353CC}">
                <c16:uniqueId val="{00000001-EB03-4DF9-8C9C-9737D0FC453E}"/>
              </c:ext>
            </c:extLst>
          </c:dPt>
          <c:dPt>
            <c:idx val="1"/>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1-8ADE-418B-A23F-1AD12A2B9DD5}"/>
              </c:ext>
            </c:extLst>
          </c:dPt>
          <c:dLbls>
            <c:dLbl>
              <c:idx val="0"/>
              <c:dLblPos val="outEnd"/>
              <c:showLegendKey val="0"/>
              <c:showVal val="0"/>
              <c:showCatName val="0"/>
              <c:showSerName val="0"/>
              <c:showPercent val="1"/>
              <c:showBubbleSize val="0"/>
              <c:extLst>
                <c:ext xmlns:c15="http://schemas.microsoft.com/office/drawing/2012/chart" uri="{CE6537A1-D6FC-4f65-9D91-7224C49458BB}">
                  <c15:layout>
                    <c:manualLayout>
                      <c:w val="0.38588661136709673"/>
                      <c:h val="0.13701698149167074"/>
                    </c:manualLayout>
                  </c15:layout>
                </c:ext>
                <c:ext xmlns:c16="http://schemas.microsoft.com/office/drawing/2014/chart" uri="{C3380CC4-5D6E-409C-BE32-E72D297353CC}">
                  <c16:uniqueId val="{00000001-EB03-4DF9-8C9C-9737D0FC453E}"/>
                </c:ext>
              </c:extLst>
            </c:dLbl>
            <c:dLbl>
              <c:idx val="1"/>
              <c:dLblPos val="outEnd"/>
              <c:showLegendKey val="0"/>
              <c:showVal val="0"/>
              <c:showCatName val="0"/>
              <c:showSerName val="0"/>
              <c:showPercent val="1"/>
              <c:showBubbleSize val="0"/>
              <c:extLst>
                <c:ext xmlns:c15="http://schemas.microsoft.com/office/drawing/2012/chart" uri="{CE6537A1-D6FC-4f65-9D91-7224C49458BB}">
                  <c15:layout>
                    <c:manualLayout>
                      <c:w val="0.32390794728029959"/>
                      <c:h val="0.1431370374398229"/>
                    </c:manualLayout>
                  </c15:layout>
                </c:ext>
                <c:ext xmlns:c16="http://schemas.microsoft.com/office/drawing/2014/chart" uri="{C3380CC4-5D6E-409C-BE32-E72D297353CC}">
                  <c16:uniqueId val="{00000001-8ADE-418B-A23F-1AD12A2B9DD5}"/>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2000" b="0" i="0" u="none" strike="noStrike" kern="1200" baseline="0">
                    <a:solidFill>
                      <a:schemeClr val="dk1">
                        <a:lumMod val="65000"/>
                        <a:lumOff val="35000"/>
                      </a:schemeClr>
                    </a:solidFill>
                    <a:latin typeface="+mn-lt"/>
                    <a:ea typeface="+mn-ea"/>
                    <a:cs typeface="+mn-cs"/>
                  </a:defRPr>
                </a:pPr>
                <a:endParaRPr lang="nl-NL"/>
              </a:p>
            </c:txPr>
            <c:dLblPos val="outEnd"/>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Sheet1!$A$2:$A$3</c:f>
              <c:strCache>
                <c:ptCount val="2"/>
                <c:pt idx="0">
                  <c:v>goed zoals het nu is</c:v>
                </c:pt>
                <c:pt idx="1">
                  <c:v>mag meer worden</c:v>
                </c:pt>
              </c:strCache>
            </c:strRef>
          </c:cat>
          <c:val>
            <c:numRef>
              <c:f>Sheet1!$B$2:$B$3</c:f>
              <c:numCache>
                <c:formatCode>General</c:formatCode>
                <c:ptCount val="2"/>
                <c:pt idx="0">
                  <c:v>26</c:v>
                </c:pt>
                <c:pt idx="1">
                  <c:v>6</c:v>
                </c:pt>
              </c:numCache>
            </c:numRef>
          </c:val>
          <c:extLst>
            <c:ext xmlns:c16="http://schemas.microsoft.com/office/drawing/2014/chart" uri="{C3380CC4-5D6E-409C-BE32-E72D297353CC}">
              <c16:uniqueId val="{00000000-8ADE-418B-A23F-1AD12A2B9DD5}"/>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sz="2000"/>
      </a:pPr>
      <a:endParaRPr lang="nl-N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2-656B-4D18-9437-EE1F324F9EDB}"/>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1-656B-4D18-9437-EE1F324F9EDB}"/>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nl-NL"/>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Ja</c:v>
                </c:pt>
                <c:pt idx="1">
                  <c:v>Nee</c:v>
                </c:pt>
              </c:strCache>
            </c:strRef>
          </c:cat>
          <c:val>
            <c:numRef>
              <c:f>Sheet1!$B$2:$B$3</c:f>
              <c:numCache>
                <c:formatCode>General</c:formatCode>
                <c:ptCount val="2"/>
                <c:pt idx="0">
                  <c:v>31</c:v>
                </c:pt>
                <c:pt idx="1">
                  <c:v>5</c:v>
                </c:pt>
              </c:numCache>
            </c:numRef>
          </c:val>
          <c:extLst>
            <c:ext xmlns:c16="http://schemas.microsoft.com/office/drawing/2014/chart" uri="{C3380CC4-5D6E-409C-BE32-E72D297353CC}">
              <c16:uniqueId val="{00000000-656B-4D18-9437-EE1F324F9ED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6</c:v>
                </c:pt>
              </c:strCache>
            </c:strRef>
          </c:tx>
          <c:spPr>
            <a:solidFill>
              <a:schemeClr val="accent1"/>
            </a:solidFill>
            <a:ln>
              <a:noFill/>
            </a:ln>
            <a:effectLst/>
          </c:spPr>
          <c:invertIfNegative val="0"/>
          <c:cat>
            <c:strRef>
              <c:f>Sheet1!$A$2:$A$5</c:f>
              <c:strCache>
                <c:ptCount val="1"/>
                <c:pt idx="0">
                  <c:v>Category 1</c:v>
                </c:pt>
              </c:strCache>
            </c:strRef>
          </c:cat>
          <c:val>
            <c:numRef>
              <c:f>Sheet1!$B$2:$B$5</c:f>
              <c:numCache>
                <c:formatCode>General</c:formatCode>
                <c:ptCount val="4"/>
                <c:pt idx="0">
                  <c:v>2</c:v>
                </c:pt>
              </c:numCache>
            </c:numRef>
          </c:val>
          <c:extLst>
            <c:ext xmlns:c16="http://schemas.microsoft.com/office/drawing/2014/chart" uri="{C3380CC4-5D6E-409C-BE32-E72D297353CC}">
              <c16:uniqueId val="{00000000-60FE-40DC-A1E6-10D4C875AAAC}"/>
            </c:ext>
          </c:extLst>
        </c:ser>
        <c:ser>
          <c:idx val="1"/>
          <c:order val="1"/>
          <c:tx>
            <c:strRef>
              <c:f>Sheet1!$C$1</c:f>
              <c:strCache>
                <c:ptCount val="1"/>
                <c:pt idx="0">
                  <c:v>6,5</c:v>
                </c:pt>
              </c:strCache>
            </c:strRef>
          </c:tx>
          <c:spPr>
            <a:solidFill>
              <a:schemeClr val="accent2"/>
            </a:solidFill>
            <a:ln>
              <a:noFill/>
            </a:ln>
            <a:effectLst/>
          </c:spPr>
          <c:invertIfNegative val="0"/>
          <c:cat>
            <c:strRef>
              <c:f>Sheet1!$A$2:$A$5</c:f>
              <c:strCache>
                <c:ptCount val="1"/>
                <c:pt idx="0">
                  <c:v>Category 1</c:v>
                </c:pt>
              </c:strCache>
            </c:strRef>
          </c:cat>
          <c:val>
            <c:numRef>
              <c:f>Sheet1!$C$2:$C$5</c:f>
              <c:numCache>
                <c:formatCode>General</c:formatCode>
                <c:ptCount val="4"/>
                <c:pt idx="0">
                  <c:v>1</c:v>
                </c:pt>
              </c:numCache>
            </c:numRef>
          </c:val>
          <c:extLst>
            <c:ext xmlns:c16="http://schemas.microsoft.com/office/drawing/2014/chart" uri="{C3380CC4-5D6E-409C-BE32-E72D297353CC}">
              <c16:uniqueId val="{00000001-60FE-40DC-A1E6-10D4C875AAAC}"/>
            </c:ext>
          </c:extLst>
        </c:ser>
        <c:ser>
          <c:idx val="2"/>
          <c:order val="2"/>
          <c:tx>
            <c:strRef>
              <c:f>Sheet1!$D$1</c:f>
              <c:strCache>
                <c:ptCount val="1"/>
                <c:pt idx="0">
                  <c:v>7</c:v>
                </c:pt>
              </c:strCache>
            </c:strRef>
          </c:tx>
          <c:spPr>
            <a:solidFill>
              <a:schemeClr val="accent3"/>
            </a:solidFill>
            <a:ln>
              <a:noFill/>
            </a:ln>
            <a:effectLst/>
          </c:spPr>
          <c:invertIfNegative val="0"/>
          <c:cat>
            <c:strRef>
              <c:f>Sheet1!$A$2:$A$5</c:f>
              <c:strCache>
                <c:ptCount val="1"/>
                <c:pt idx="0">
                  <c:v>Category 1</c:v>
                </c:pt>
              </c:strCache>
            </c:strRef>
          </c:cat>
          <c:val>
            <c:numRef>
              <c:f>Sheet1!$D$2:$D$5</c:f>
              <c:numCache>
                <c:formatCode>General</c:formatCode>
                <c:ptCount val="4"/>
                <c:pt idx="0">
                  <c:v>11</c:v>
                </c:pt>
              </c:numCache>
            </c:numRef>
          </c:val>
          <c:extLst>
            <c:ext xmlns:c16="http://schemas.microsoft.com/office/drawing/2014/chart" uri="{C3380CC4-5D6E-409C-BE32-E72D297353CC}">
              <c16:uniqueId val="{00000002-60FE-40DC-A1E6-10D4C875AAAC}"/>
            </c:ext>
          </c:extLst>
        </c:ser>
        <c:ser>
          <c:idx val="3"/>
          <c:order val="3"/>
          <c:tx>
            <c:strRef>
              <c:f>Sheet1!$E$1</c:f>
              <c:strCache>
                <c:ptCount val="1"/>
                <c:pt idx="0">
                  <c:v>7,5</c:v>
                </c:pt>
              </c:strCache>
            </c:strRef>
          </c:tx>
          <c:spPr>
            <a:solidFill>
              <a:schemeClr val="accent4"/>
            </a:solidFill>
            <a:ln>
              <a:noFill/>
            </a:ln>
            <a:effectLst/>
          </c:spPr>
          <c:invertIfNegative val="0"/>
          <c:cat>
            <c:strRef>
              <c:f>Sheet1!$A$2:$A$5</c:f>
              <c:strCache>
                <c:ptCount val="1"/>
                <c:pt idx="0">
                  <c:v>Category 1</c:v>
                </c:pt>
              </c:strCache>
            </c:strRef>
          </c:cat>
          <c:val>
            <c:numRef>
              <c:f>Sheet1!$E$2:$E$5</c:f>
              <c:numCache>
                <c:formatCode>General</c:formatCode>
                <c:ptCount val="4"/>
                <c:pt idx="0">
                  <c:v>2</c:v>
                </c:pt>
              </c:numCache>
            </c:numRef>
          </c:val>
          <c:extLst>
            <c:ext xmlns:c16="http://schemas.microsoft.com/office/drawing/2014/chart" uri="{C3380CC4-5D6E-409C-BE32-E72D297353CC}">
              <c16:uniqueId val="{00000003-60FE-40DC-A1E6-10D4C875AAAC}"/>
            </c:ext>
          </c:extLst>
        </c:ser>
        <c:ser>
          <c:idx val="4"/>
          <c:order val="4"/>
          <c:tx>
            <c:strRef>
              <c:f>Sheet1!$F$1</c:f>
              <c:strCache>
                <c:ptCount val="1"/>
                <c:pt idx="0">
                  <c:v>8</c:v>
                </c:pt>
              </c:strCache>
            </c:strRef>
          </c:tx>
          <c:spPr>
            <a:solidFill>
              <a:schemeClr val="accent5"/>
            </a:solidFill>
            <a:ln>
              <a:noFill/>
            </a:ln>
            <a:effectLst/>
          </c:spPr>
          <c:invertIfNegative val="0"/>
          <c:cat>
            <c:strRef>
              <c:f>Sheet1!$A$2:$A$5</c:f>
              <c:strCache>
                <c:ptCount val="1"/>
                <c:pt idx="0">
                  <c:v>Category 1</c:v>
                </c:pt>
              </c:strCache>
            </c:strRef>
          </c:cat>
          <c:val>
            <c:numRef>
              <c:f>Sheet1!$F$2:$F$5</c:f>
              <c:numCache>
                <c:formatCode>General</c:formatCode>
                <c:ptCount val="4"/>
                <c:pt idx="0">
                  <c:v>14</c:v>
                </c:pt>
              </c:numCache>
            </c:numRef>
          </c:val>
          <c:extLst>
            <c:ext xmlns:c16="http://schemas.microsoft.com/office/drawing/2014/chart" uri="{C3380CC4-5D6E-409C-BE32-E72D297353CC}">
              <c16:uniqueId val="{00000004-60FE-40DC-A1E6-10D4C875AAAC}"/>
            </c:ext>
          </c:extLst>
        </c:ser>
        <c:ser>
          <c:idx val="5"/>
          <c:order val="5"/>
          <c:tx>
            <c:strRef>
              <c:f>Sheet1!$G$1</c:f>
              <c:strCache>
                <c:ptCount val="1"/>
                <c:pt idx="0">
                  <c:v>8,5</c:v>
                </c:pt>
              </c:strCache>
            </c:strRef>
          </c:tx>
          <c:spPr>
            <a:solidFill>
              <a:schemeClr val="accent6"/>
            </a:solidFill>
            <a:ln>
              <a:noFill/>
            </a:ln>
            <a:effectLst/>
          </c:spPr>
          <c:invertIfNegative val="0"/>
          <c:cat>
            <c:strRef>
              <c:f>Sheet1!$A$2:$A$5</c:f>
              <c:strCache>
                <c:ptCount val="1"/>
                <c:pt idx="0">
                  <c:v>Category 1</c:v>
                </c:pt>
              </c:strCache>
            </c:strRef>
          </c:cat>
          <c:val>
            <c:numRef>
              <c:f>Sheet1!$G$2:$G$5</c:f>
              <c:numCache>
                <c:formatCode>General</c:formatCode>
                <c:ptCount val="4"/>
                <c:pt idx="0">
                  <c:v>1</c:v>
                </c:pt>
              </c:numCache>
            </c:numRef>
          </c:val>
          <c:extLst>
            <c:ext xmlns:c16="http://schemas.microsoft.com/office/drawing/2014/chart" uri="{C3380CC4-5D6E-409C-BE32-E72D297353CC}">
              <c16:uniqueId val="{00000005-60FE-40DC-A1E6-10D4C875AAAC}"/>
            </c:ext>
          </c:extLst>
        </c:ser>
        <c:ser>
          <c:idx val="6"/>
          <c:order val="6"/>
          <c:tx>
            <c:strRef>
              <c:f>Sheet1!$H$1</c:f>
              <c:strCache>
                <c:ptCount val="1"/>
                <c:pt idx="0">
                  <c:v>9</c:v>
                </c:pt>
              </c:strCache>
            </c:strRef>
          </c:tx>
          <c:spPr>
            <a:solidFill>
              <a:schemeClr val="accent1">
                <a:lumMod val="60000"/>
              </a:schemeClr>
            </a:solidFill>
            <a:ln>
              <a:noFill/>
            </a:ln>
            <a:effectLst/>
          </c:spPr>
          <c:invertIfNegative val="0"/>
          <c:cat>
            <c:strRef>
              <c:f>Sheet1!$A$2:$A$5</c:f>
              <c:strCache>
                <c:ptCount val="1"/>
                <c:pt idx="0">
                  <c:v>Category 1</c:v>
                </c:pt>
              </c:strCache>
            </c:strRef>
          </c:cat>
          <c:val>
            <c:numRef>
              <c:f>Sheet1!$H$2:$H$5</c:f>
              <c:numCache>
                <c:formatCode>General</c:formatCode>
                <c:ptCount val="4"/>
                <c:pt idx="0">
                  <c:v>1</c:v>
                </c:pt>
              </c:numCache>
            </c:numRef>
          </c:val>
          <c:extLst>
            <c:ext xmlns:c16="http://schemas.microsoft.com/office/drawing/2014/chart" uri="{C3380CC4-5D6E-409C-BE32-E72D297353CC}">
              <c16:uniqueId val="{00000000-E863-4349-A22F-6F64F6378EE9}"/>
            </c:ext>
          </c:extLst>
        </c:ser>
        <c:dLbls>
          <c:showLegendKey val="0"/>
          <c:showVal val="0"/>
          <c:showCatName val="0"/>
          <c:showSerName val="0"/>
          <c:showPercent val="0"/>
          <c:showBubbleSize val="0"/>
        </c:dLbls>
        <c:gapWidth val="219"/>
        <c:overlap val="-27"/>
        <c:axId val="674558392"/>
        <c:axId val="674559048"/>
      </c:barChart>
      <c:catAx>
        <c:axId val="674558392"/>
        <c:scaling>
          <c:orientation val="minMax"/>
        </c:scaling>
        <c:delete val="1"/>
        <c:axPos val="b"/>
        <c:numFmt formatCode="General" sourceLinked="1"/>
        <c:majorTickMark val="none"/>
        <c:minorTickMark val="none"/>
        <c:tickLblPos val="nextTo"/>
        <c:crossAx val="674559048"/>
        <c:crosses val="autoZero"/>
        <c:auto val="1"/>
        <c:lblAlgn val="ctr"/>
        <c:lblOffset val="100"/>
        <c:noMultiLvlLbl val="0"/>
      </c:catAx>
      <c:valAx>
        <c:axId val="674559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674558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3F4-4A59-9050-01CEE6712BD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3F4-4A59-9050-01CEE6712BD4}"/>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ja</c:v>
                </c:pt>
                <c:pt idx="1">
                  <c:v>nee</c:v>
                </c:pt>
              </c:strCache>
            </c:strRef>
          </c:cat>
          <c:val>
            <c:numRef>
              <c:f>Sheet1!$B$2:$B$3</c:f>
              <c:numCache>
                <c:formatCode>General</c:formatCode>
                <c:ptCount val="2"/>
                <c:pt idx="0">
                  <c:v>22</c:v>
                </c:pt>
                <c:pt idx="1">
                  <c:v>6</c:v>
                </c:pt>
              </c:numCache>
            </c:numRef>
          </c:val>
          <c:extLst>
            <c:ext xmlns:c16="http://schemas.microsoft.com/office/drawing/2014/chart" uri="{C3380CC4-5D6E-409C-BE32-E72D297353CC}">
              <c16:uniqueId val="{00000000-7A84-4A22-9F28-95350129A48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cultuur</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11</c:v>
                </c:pt>
              </c:numCache>
            </c:numRef>
          </c:val>
          <c:extLst>
            <c:ext xmlns:c16="http://schemas.microsoft.com/office/drawing/2014/chart" uri="{C3380CC4-5D6E-409C-BE32-E72D297353CC}">
              <c16:uniqueId val="{00000000-B968-4396-8C95-AEF00F418045}"/>
            </c:ext>
          </c:extLst>
        </c:ser>
        <c:ser>
          <c:idx val="1"/>
          <c:order val="1"/>
          <c:tx>
            <c:strRef>
              <c:f>Sheet1!$C$1</c:f>
              <c:strCache>
                <c:ptCount val="1"/>
                <c:pt idx="0">
                  <c:v>fundraising</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General</c:formatCode>
                <c:ptCount val="1"/>
                <c:pt idx="0">
                  <c:v>6</c:v>
                </c:pt>
              </c:numCache>
            </c:numRef>
          </c:val>
          <c:extLst>
            <c:ext xmlns:c16="http://schemas.microsoft.com/office/drawing/2014/chart" uri="{C3380CC4-5D6E-409C-BE32-E72D297353CC}">
              <c16:uniqueId val="{00000001-B968-4396-8C95-AEF00F418045}"/>
            </c:ext>
          </c:extLst>
        </c:ser>
        <c:ser>
          <c:idx val="2"/>
          <c:order val="2"/>
          <c:tx>
            <c:strRef>
              <c:f>Sheet1!$D$1</c:f>
              <c:strCache>
                <c:ptCount val="1"/>
                <c:pt idx="0">
                  <c:v>theater</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General</c:formatCode>
                <c:ptCount val="1"/>
                <c:pt idx="0">
                  <c:v>5</c:v>
                </c:pt>
              </c:numCache>
            </c:numRef>
          </c:val>
          <c:extLst>
            <c:ext xmlns:c16="http://schemas.microsoft.com/office/drawing/2014/chart" uri="{C3380CC4-5D6E-409C-BE32-E72D297353CC}">
              <c16:uniqueId val="{00000002-B968-4396-8C95-AEF00F418045}"/>
            </c:ext>
          </c:extLst>
        </c:ser>
        <c:ser>
          <c:idx val="3"/>
          <c:order val="3"/>
          <c:tx>
            <c:strRef>
              <c:f>Sheet1!$E$1</c:f>
              <c:strCache>
                <c:ptCount val="1"/>
                <c:pt idx="0">
                  <c:v>onderlinge activiteiten buiten de vergadering</c:v>
                </c:pt>
              </c:strCache>
            </c:strRef>
          </c:tx>
          <c:spPr>
            <a:solidFill>
              <a:schemeClr val="accent4"/>
            </a:solidFill>
            <a:ln>
              <a:noFill/>
            </a:ln>
            <a:effectLst/>
          </c:spPr>
          <c:invertIfNegative val="0"/>
          <c:cat>
            <c:strRef>
              <c:f>Sheet1!$A$2</c:f>
              <c:strCache>
                <c:ptCount val="1"/>
                <c:pt idx="0">
                  <c:v>Category 1</c:v>
                </c:pt>
              </c:strCache>
            </c:strRef>
          </c:cat>
          <c:val>
            <c:numRef>
              <c:f>Sheet1!$E$2</c:f>
              <c:numCache>
                <c:formatCode>General</c:formatCode>
                <c:ptCount val="1"/>
                <c:pt idx="0">
                  <c:v>16</c:v>
                </c:pt>
              </c:numCache>
            </c:numRef>
          </c:val>
          <c:extLst>
            <c:ext xmlns:c16="http://schemas.microsoft.com/office/drawing/2014/chart" uri="{C3380CC4-5D6E-409C-BE32-E72D297353CC}">
              <c16:uniqueId val="{00000003-B968-4396-8C95-AEF00F418045}"/>
            </c:ext>
          </c:extLst>
        </c:ser>
        <c:ser>
          <c:idx val="4"/>
          <c:order val="4"/>
          <c:tx>
            <c:strRef>
              <c:f>Sheet1!$F$1</c:f>
              <c:strCache>
                <c:ptCount val="1"/>
                <c:pt idx="0">
                  <c:v>niets, ik ben helemaal tevreden</c:v>
                </c:pt>
              </c:strCache>
            </c:strRef>
          </c:tx>
          <c:spPr>
            <a:solidFill>
              <a:schemeClr val="accent5"/>
            </a:solidFill>
            <a:ln>
              <a:noFill/>
            </a:ln>
            <a:effectLst/>
          </c:spPr>
          <c:invertIfNegative val="0"/>
          <c:cat>
            <c:strRef>
              <c:f>Sheet1!$A$2</c:f>
              <c:strCache>
                <c:ptCount val="1"/>
                <c:pt idx="0">
                  <c:v>Category 1</c:v>
                </c:pt>
              </c:strCache>
            </c:strRef>
          </c:cat>
          <c:val>
            <c:numRef>
              <c:f>Sheet1!$F$2</c:f>
              <c:numCache>
                <c:formatCode>General</c:formatCode>
                <c:ptCount val="1"/>
                <c:pt idx="0">
                  <c:v>7</c:v>
                </c:pt>
              </c:numCache>
            </c:numRef>
          </c:val>
          <c:extLst>
            <c:ext xmlns:c16="http://schemas.microsoft.com/office/drawing/2014/chart" uri="{C3380CC4-5D6E-409C-BE32-E72D297353CC}">
              <c16:uniqueId val="{00000004-B968-4396-8C95-AEF00F418045}"/>
            </c:ext>
          </c:extLst>
        </c:ser>
        <c:ser>
          <c:idx val="5"/>
          <c:order val="5"/>
          <c:tx>
            <c:strRef>
              <c:f>Sheet1!$G$1</c:f>
              <c:strCache>
                <c:ptCount val="1"/>
                <c:pt idx="0">
                  <c:v>anders</c:v>
                </c:pt>
              </c:strCache>
            </c:strRef>
          </c:tx>
          <c:spPr>
            <a:solidFill>
              <a:schemeClr val="accent6"/>
            </a:solidFill>
            <a:ln>
              <a:noFill/>
            </a:ln>
            <a:effectLst/>
          </c:spPr>
          <c:invertIfNegative val="0"/>
          <c:cat>
            <c:strRef>
              <c:f>Sheet1!$A$2</c:f>
              <c:strCache>
                <c:ptCount val="1"/>
                <c:pt idx="0">
                  <c:v>Category 1</c:v>
                </c:pt>
              </c:strCache>
            </c:strRef>
          </c:cat>
          <c:val>
            <c:numRef>
              <c:f>Sheet1!$G$2</c:f>
              <c:numCache>
                <c:formatCode>General</c:formatCode>
                <c:ptCount val="1"/>
                <c:pt idx="0">
                  <c:v>11</c:v>
                </c:pt>
              </c:numCache>
            </c:numRef>
          </c:val>
          <c:extLst>
            <c:ext xmlns:c16="http://schemas.microsoft.com/office/drawing/2014/chart" uri="{C3380CC4-5D6E-409C-BE32-E72D297353CC}">
              <c16:uniqueId val="{00000005-B968-4396-8C95-AEF00F418045}"/>
            </c:ext>
          </c:extLst>
        </c:ser>
        <c:dLbls>
          <c:showLegendKey val="0"/>
          <c:showVal val="0"/>
          <c:showCatName val="0"/>
          <c:showSerName val="0"/>
          <c:showPercent val="0"/>
          <c:showBubbleSize val="0"/>
        </c:dLbls>
        <c:gapWidth val="182"/>
        <c:axId val="674561672"/>
        <c:axId val="674562000"/>
      </c:barChart>
      <c:catAx>
        <c:axId val="674561672"/>
        <c:scaling>
          <c:orientation val="minMax"/>
        </c:scaling>
        <c:delete val="1"/>
        <c:axPos val="l"/>
        <c:numFmt formatCode="General" sourceLinked="1"/>
        <c:majorTickMark val="none"/>
        <c:minorTickMark val="none"/>
        <c:tickLblPos val="nextTo"/>
        <c:crossAx val="674562000"/>
        <c:crosses val="autoZero"/>
        <c:auto val="1"/>
        <c:lblAlgn val="ctr"/>
        <c:lblOffset val="100"/>
        <c:noMultiLvlLbl val="0"/>
      </c:catAx>
      <c:valAx>
        <c:axId val="6745620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674561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0.76749</cdr:x>
      <cdr:y>0.72122</cdr:y>
    </cdr:from>
    <cdr:to>
      <cdr:x>1</cdr:x>
      <cdr:y>1</cdr:y>
    </cdr:to>
    <cdr:sp macro="" textlink="">
      <cdr:nvSpPr>
        <cdr:cNvPr id="2" name="TextBox 1"/>
        <cdr:cNvSpPr txBox="1"/>
      </cdr:nvSpPr>
      <cdr:spPr>
        <a:xfrm xmlns:a="http://schemas.openxmlformats.org/drawingml/2006/main">
          <a:off x="8070669" y="3138261"/>
          <a:ext cx="2444931" cy="12130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l-NL" sz="1800" dirty="0"/>
            <a:t>Ingevuld: 34</a:t>
          </a:r>
        </a:p>
        <a:p xmlns:a="http://schemas.openxmlformats.org/drawingml/2006/main">
          <a:r>
            <a:rPr lang="nl-NL" sz="1800" dirty="0"/>
            <a:t>Aantal leden: 46 (gebaseerd op ledenboekje okt 21)</a:t>
          </a:r>
        </a:p>
      </cdr:txBody>
    </cdr:sp>
  </cdr:relSizeAnchor>
</c:userShapes>
</file>

<file path=ppt/drawings/drawing2.xml><?xml version="1.0" encoding="utf-8"?>
<c:userShapes xmlns:c="http://schemas.openxmlformats.org/drawingml/2006/chart">
  <cdr:relSizeAnchor xmlns:cdr="http://schemas.openxmlformats.org/drawingml/2006/chartDrawing">
    <cdr:from>
      <cdr:x>0.808</cdr:x>
      <cdr:y>0.75384</cdr:y>
    </cdr:from>
    <cdr:to>
      <cdr:x>1</cdr:x>
      <cdr:y>1</cdr:y>
    </cdr:to>
    <cdr:sp macro="" textlink="">
      <cdr:nvSpPr>
        <cdr:cNvPr id="2" name="TextBox 1"/>
        <cdr:cNvSpPr txBox="1"/>
      </cdr:nvSpPr>
      <cdr:spPr>
        <a:xfrm xmlns:a="http://schemas.openxmlformats.org/drawingml/2006/main">
          <a:off x="9078824" y="3894184"/>
          <a:ext cx="2157411" cy="12715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l-NL" sz="2000" dirty="0"/>
            <a:t>Ja: 6</a:t>
          </a:r>
        </a:p>
        <a:p xmlns:a="http://schemas.openxmlformats.org/drawingml/2006/main">
          <a:r>
            <a:rPr lang="nl-NL" sz="2000" dirty="0"/>
            <a:t>Nee: 13</a:t>
          </a:r>
        </a:p>
        <a:p xmlns:a="http://schemas.openxmlformats.org/drawingml/2006/main">
          <a:r>
            <a:rPr lang="nl-NL" sz="2000" dirty="0"/>
            <a:t>Neutraal: 15</a:t>
          </a:r>
        </a:p>
      </cdr:txBody>
    </cdr:sp>
  </cdr:relSizeAnchor>
</c:userShapes>
</file>

<file path=ppt/drawings/drawing3.xml><?xml version="1.0" encoding="utf-8"?>
<c:userShapes xmlns:c="http://schemas.openxmlformats.org/drawingml/2006/chart">
  <cdr:relSizeAnchor xmlns:cdr="http://schemas.openxmlformats.org/drawingml/2006/chartDrawing">
    <cdr:from>
      <cdr:x>0.70787</cdr:x>
      <cdr:y>0.79627</cdr:y>
    </cdr:from>
    <cdr:to>
      <cdr:x>0.97371</cdr:x>
      <cdr:y>0.97639</cdr:y>
    </cdr:to>
    <cdr:sp macro="" textlink="">
      <cdr:nvSpPr>
        <cdr:cNvPr id="2" name="TextBox 1"/>
        <cdr:cNvSpPr txBox="1"/>
      </cdr:nvSpPr>
      <cdr:spPr>
        <a:xfrm xmlns:a="http://schemas.openxmlformats.org/drawingml/2006/main">
          <a:off x="7443651" y="3464832"/>
          <a:ext cx="2795452" cy="7837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l-NL" sz="1100" dirty="0"/>
            <a:t>2 van de 5 </a:t>
          </a:r>
          <a:r>
            <a:rPr lang="nl-NL" sz="1100" dirty="0" err="1"/>
            <a:t>sorren</a:t>
          </a:r>
          <a:r>
            <a:rPr lang="nl-NL" sz="1100" dirty="0"/>
            <a:t> die nee hebben ingevuld, hebben ook ja ingevuld.</a:t>
          </a:r>
        </a:p>
        <a:p xmlns:a="http://schemas.openxmlformats.org/drawingml/2006/main">
          <a:r>
            <a:rPr lang="nl-NL" dirty="0"/>
            <a:t>1 van de 5 schrijft dat ze geen verwachtingen had.</a:t>
          </a:r>
          <a:endParaRPr lang="nl-NL" sz="1100" dirty="0"/>
        </a:p>
      </cdr:txBody>
    </cdr:sp>
  </cdr:relSizeAnchor>
  <cdr:relSizeAnchor xmlns:cdr="http://schemas.openxmlformats.org/drawingml/2006/chartDrawing">
    <cdr:from>
      <cdr:x>0.71377</cdr:x>
      <cdr:y>0.62459</cdr:y>
    </cdr:from>
    <cdr:to>
      <cdr:x>0.90534</cdr:x>
      <cdr:y>0.75265</cdr:y>
    </cdr:to>
    <cdr:sp macro="" textlink="">
      <cdr:nvSpPr>
        <cdr:cNvPr id="3" name="TextBox 2"/>
        <cdr:cNvSpPr txBox="1"/>
      </cdr:nvSpPr>
      <cdr:spPr>
        <a:xfrm xmlns:a="http://schemas.openxmlformats.org/drawingml/2006/main">
          <a:off x="7505701" y="2717800"/>
          <a:ext cx="2014537" cy="5572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nl-NL"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9BF83C-11AF-4FDB-8DEC-E3A2330F5320}" type="datetimeFigureOut">
              <a:rPr lang="nl-NL" smtClean="0"/>
              <a:t>28-11-21</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646D12-AA91-454D-8ACC-A6705EB73BF1}" type="slidenum">
              <a:rPr lang="nl-NL" smtClean="0"/>
              <a:t>‹nr.›</a:t>
            </a:fld>
            <a:endParaRPr lang="nl-NL"/>
          </a:p>
        </p:txBody>
      </p:sp>
    </p:spTree>
    <p:extLst>
      <p:ext uri="{BB962C8B-B14F-4D97-AF65-F5344CB8AC3E}">
        <p14:creationId xmlns:p14="http://schemas.microsoft.com/office/powerpoint/2010/main" val="2460127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C387EE4D-A8EE-4EF2-90F5-5240CBD5D1DF}" type="datetimeFigureOut">
              <a:rPr lang="nl-NL" smtClean="0"/>
              <a:t>28-11-21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176153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C387EE4D-A8EE-4EF2-90F5-5240CBD5D1DF}" type="datetimeFigureOut">
              <a:rPr lang="nl-NL" smtClean="0"/>
              <a:t>28-11-21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817852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C387EE4D-A8EE-4EF2-90F5-5240CBD5D1DF}" type="datetimeFigureOut">
              <a:rPr lang="nl-NL" smtClean="0"/>
              <a:t>28-11-21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159360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C387EE4D-A8EE-4EF2-90F5-5240CBD5D1DF}" type="datetimeFigureOut">
              <a:rPr lang="nl-NL" smtClean="0"/>
              <a:t>28-11-21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279477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87EE4D-A8EE-4EF2-90F5-5240CBD5D1DF}" type="datetimeFigureOut">
              <a:rPr lang="nl-NL" smtClean="0"/>
              <a:t>28-11-21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149211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C387EE4D-A8EE-4EF2-90F5-5240CBD5D1DF}" type="datetimeFigureOut">
              <a:rPr lang="nl-NL" smtClean="0"/>
              <a:t>28-11-21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171554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C387EE4D-A8EE-4EF2-90F5-5240CBD5D1DF}" type="datetimeFigureOut">
              <a:rPr lang="nl-NL" smtClean="0"/>
              <a:t>28-11-21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753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C387EE4D-A8EE-4EF2-90F5-5240CBD5D1DF}" type="datetimeFigureOut">
              <a:rPr lang="nl-NL" smtClean="0"/>
              <a:t>28-11-21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304436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7EE4D-A8EE-4EF2-90F5-5240CBD5D1DF}" type="datetimeFigureOut">
              <a:rPr lang="nl-NL" smtClean="0"/>
              <a:t>28-11-21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2570625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87EE4D-A8EE-4EF2-90F5-5240CBD5D1DF}" type="datetimeFigureOut">
              <a:rPr lang="nl-NL" smtClean="0"/>
              <a:t>28-11-21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113133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87EE4D-A8EE-4EF2-90F5-5240CBD5D1DF}" type="datetimeFigureOut">
              <a:rPr lang="nl-NL" smtClean="0"/>
              <a:t>28-11-21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E112BAE-D685-4108-8BEF-04A3B380943F}" type="slidenum">
              <a:rPr lang="nl-NL" smtClean="0"/>
              <a:t>‹nr.›</a:t>
            </a:fld>
            <a:endParaRPr lang="nl-NL"/>
          </a:p>
        </p:txBody>
      </p:sp>
    </p:spTree>
    <p:extLst>
      <p:ext uri="{BB962C8B-B14F-4D97-AF65-F5344CB8AC3E}">
        <p14:creationId xmlns:p14="http://schemas.microsoft.com/office/powerpoint/2010/main" val="125498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7EE4D-A8EE-4EF2-90F5-5240CBD5D1DF}" type="datetimeFigureOut">
              <a:rPr lang="nl-NL" smtClean="0"/>
              <a:t>28-11-21</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12BAE-D685-4108-8BEF-04A3B380943F}" type="slidenum">
              <a:rPr lang="nl-NL" smtClean="0"/>
              <a:t>‹nr.›</a:t>
            </a:fld>
            <a:endParaRPr lang="nl-NL"/>
          </a:p>
        </p:txBody>
      </p:sp>
    </p:spTree>
    <p:extLst>
      <p:ext uri="{BB962C8B-B14F-4D97-AF65-F5344CB8AC3E}">
        <p14:creationId xmlns:p14="http://schemas.microsoft.com/office/powerpoint/2010/main" val="3794648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50080" y="6679101"/>
            <a:ext cx="9144000" cy="2387600"/>
          </a:xfrm>
        </p:spPr>
        <p:txBody>
          <a:bodyPr/>
          <a:lstStyle/>
          <a:p>
            <a:endParaRPr lang="nl-NL" dirty="0"/>
          </a:p>
        </p:txBody>
      </p:sp>
      <p:pic>
        <p:nvPicPr>
          <p:cNvPr id="1028"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972" y="2236763"/>
            <a:ext cx="2747108" cy="27471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03520" y="2236763"/>
            <a:ext cx="5627077" cy="1569660"/>
          </a:xfrm>
          <a:prstGeom prst="rect">
            <a:avLst/>
          </a:prstGeom>
          <a:noFill/>
        </p:spPr>
        <p:txBody>
          <a:bodyPr wrap="square" rtlCol="0">
            <a:spAutoFit/>
          </a:bodyPr>
          <a:lstStyle/>
          <a:p>
            <a:endParaRPr lang="nl-NL" sz="3200" b="1" dirty="0">
              <a:solidFill>
                <a:schemeClr val="accent5">
                  <a:lumMod val="75000"/>
                </a:schemeClr>
              </a:solidFill>
            </a:endParaRPr>
          </a:p>
          <a:p>
            <a:r>
              <a:rPr lang="nl-NL" sz="3200" b="1" dirty="0">
                <a:solidFill>
                  <a:schemeClr val="accent5">
                    <a:lumMod val="75000"/>
                  </a:schemeClr>
                </a:solidFill>
              </a:rPr>
              <a:t>Resultaten onderzoek onder de leden van Club ‘s-Gravenhage </a:t>
            </a:r>
          </a:p>
        </p:txBody>
      </p:sp>
      <p:sp>
        <p:nvSpPr>
          <p:cNvPr id="5" name="TextBox 4"/>
          <p:cNvSpPr txBox="1"/>
          <p:nvPr/>
        </p:nvSpPr>
        <p:spPr>
          <a:xfrm>
            <a:off x="5416062" y="5528603"/>
            <a:ext cx="5205046" cy="461665"/>
          </a:xfrm>
          <a:prstGeom prst="rect">
            <a:avLst/>
          </a:prstGeom>
          <a:noFill/>
        </p:spPr>
        <p:txBody>
          <a:bodyPr wrap="square" rtlCol="0">
            <a:spAutoFit/>
          </a:bodyPr>
          <a:lstStyle/>
          <a:p>
            <a:r>
              <a:rPr lang="nl-NL" sz="2400" b="1" dirty="0">
                <a:solidFill>
                  <a:schemeClr val="accent4"/>
                </a:solidFill>
              </a:rPr>
              <a:t>December 2021</a:t>
            </a:r>
          </a:p>
        </p:txBody>
      </p:sp>
    </p:spTree>
    <p:extLst>
      <p:ext uri="{BB962C8B-B14F-4D97-AF65-F5344CB8AC3E}">
        <p14:creationId xmlns:p14="http://schemas.microsoft.com/office/powerpoint/2010/main" val="256883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Waarom ben je lid geworden?</a:t>
            </a:r>
          </a:p>
        </p:txBody>
      </p:sp>
      <p:sp>
        <p:nvSpPr>
          <p:cNvPr id="3" name="Content Placeholder 2"/>
          <p:cNvSpPr>
            <a:spLocks noGrp="1"/>
          </p:cNvSpPr>
          <p:nvPr>
            <p:ph idx="1"/>
          </p:nvPr>
        </p:nvSpPr>
        <p:spPr/>
        <p:txBody>
          <a:bodyPr>
            <a:normAutofit fontScale="77500" lnSpcReduction="20000"/>
          </a:bodyPr>
          <a:lstStyle/>
          <a:p>
            <a:r>
              <a:rPr lang="nl-NL" dirty="0"/>
              <a:t>Vanwege de doelstellingen van het </a:t>
            </a:r>
            <a:r>
              <a:rPr lang="nl-NL" dirty="0" err="1"/>
              <a:t>soroptimisme</a:t>
            </a:r>
            <a:r>
              <a:rPr lang="nl-NL" dirty="0"/>
              <a:t> </a:t>
            </a:r>
          </a:p>
          <a:p>
            <a:r>
              <a:rPr lang="nl-NL" dirty="0"/>
              <a:t>Diversiteit in achtergronden, beroepen en leeftijden, naast onderlinge verbondenheid</a:t>
            </a:r>
          </a:p>
          <a:p>
            <a:r>
              <a:rPr lang="nl-NL" dirty="0"/>
              <a:t>Om meer betrokken te zijn bij de Nederlandse maatschappij</a:t>
            </a:r>
          </a:p>
          <a:p>
            <a:r>
              <a:rPr lang="nl-NL" dirty="0"/>
              <a:t>Gezelligheid</a:t>
            </a:r>
          </a:p>
          <a:p>
            <a:r>
              <a:rPr lang="nl-NL" dirty="0"/>
              <a:t>Samen iets doen, saamhorigheid, verbinding, diversiteit</a:t>
            </a:r>
          </a:p>
          <a:p>
            <a:r>
              <a:rPr lang="nl-NL" dirty="0"/>
              <a:t>Combi van professionaliteit inzetten voor empowerment en vriendschappen met diverse vrouwen</a:t>
            </a:r>
          </a:p>
          <a:p>
            <a:r>
              <a:rPr lang="nl-NL" dirty="0"/>
              <a:t>Om met professionele vrouwen te praten over gelijkheid, werk en andere onderwerpen en van hen te leren</a:t>
            </a:r>
          </a:p>
          <a:p>
            <a:r>
              <a:rPr lang="nl-NL" dirty="0"/>
              <a:t>Na verhuizing naar Den Haag behoefte aan een ‘vrouwenclub’</a:t>
            </a:r>
          </a:p>
          <a:p>
            <a:r>
              <a:rPr lang="nl-NL" dirty="0"/>
              <a:t>Om me in te kunnen zetten voor vrouwen/meisjes wereldwijd, netwerk </a:t>
            </a:r>
          </a:p>
          <a:p>
            <a:r>
              <a:rPr lang="nl-NL" dirty="0"/>
              <a:t>Netwerk, elkaar inspireren, meedoen aan goede projecten</a:t>
            </a:r>
          </a:p>
        </p:txBody>
      </p:sp>
      <p:pic>
        <p:nvPicPr>
          <p:cNvPr id="4"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731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Voldoet de club aan je verwachtingen?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34746572"/>
              </p:ext>
            </p:extLst>
          </p:nvPr>
        </p:nvGraphicFramePr>
        <p:xfrm>
          <a:off x="296092" y="1449342"/>
          <a:ext cx="10814820" cy="486255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Home - &amp;#39;s-Gravenh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720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Voldoet de club aan je verwachtingen?</a:t>
            </a:r>
          </a:p>
        </p:txBody>
      </p:sp>
      <p:sp>
        <p:nvSpPr>
          <p:cNvPr id="3" name="Content Placeholder 2"/>
          <p:cNvSpPr>
            <a:spLocks noGrp="1"/>
          </p:cNvSpPr>
          <p:nvPr>
            <p:ph idx="1"/>
          </p:nvPr>
        </p:nvSpPr>
        <p:spPr/>
        <p:txBody>
          <a:bodyPr>
            <a:normAutofit fontScale="70000" lnSpcReduction="20000"/>
          </a:bodyPr>
          <a:lstStyle/>
          <a:p>
            <a:pPr marL="0" indent="0">
              <a:buNone/>
            </a:pPr>
            <a:r>
              <a:rPr lang="nl-NL" dirty="0"/>
              <a:t>Ja, omdat:</a:t>
            </a:r>
          </a:p>
          <a:p>
            <a:r>
              <a:rPr lang="nl-NL" dirty="0"/>
              <a:t>Er wordt inderdaad aan goede doelen gewerkt en de positie van vrouwen meisjes wordt geprobeerd te verbeteren</a:t>
            </a:r>
          </a:p>
          <a:p>
            <a:r>
              <a:rPr lang="nl-NL" dirty="0"/>
              <a:t>Er voldoende aandacht voor elkaar is en binding</a:t>
            </a:r>
          </a:p>
          <a:p>
            <a:r>
              <a:rPr lang="nl-NL" dirty="0"/>
              <a:t>Vanwege een sterke band met een aantal leden</a:t>
            </a:r>
          </a:p>
          <a:p>
            <a:r>
              <a:rPr lang="nl-NL" dirty="0"/>
              <a:t>Het meestal inspirerende avonden zijn. Tip: ledenvergadering niet te lang, meer activiteiten</a:t>
            </a:r>
          </a:p>
          <a:p>
            <a:r>
              <a:rPr lang="nl-NL" dirty="0"/>
              <a:t>De groep mooi divers is</a:t>
            </a:r>
          </a:p>
          <a:p>
            <a:r>
              <a:rPr lang="nl-NL" dirty="0"/>
              <a:t>De mix van gezelligheid en handen uit de mouwen goed is</a:t>
            </a:r>
          </a:p>
          <a:p>
            <a:r>
              <a:rPr lang="nl-NL" dirty="0"/>
              <a:t>Vanwege gevarieerdheid bijeenkomsten</a:t>
            </a:r>
          </a:p>
          <a:p>
            <a:r>
              <a:rPr lang="nl-NL" dirty="0"/>
              <a:t>Er geweldige vrouwen in zitten</a:t>
            </a:r>
          </a:p>
          <a:p>
            <a:r>
              <a:rPr lang="nl-NL" dirty="0"/>
              <a:t>Steeds meer, hoe actiever ik ben hoe beter ik me in de club voel. Samen ergens voor gaan</a:t>
            </a:r>
          </a:p>
          <a:p>
            <a:r>
              <a:rPr lang="nl-NL" dirty="0"/>
              <a:t>Alleen de vergadercultuur veranderen. Te weinig tijd voor intellectuele of artistieke invullingen.</a:t>
            </a:r>
          </a:p>
        </p:txBody>
      </p:sp>
      <p:pic>
        <p:nvPicPr>
          <p:cNvPr id="4"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26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Voldoet de club aan je verwachtingen?</a:t>
            </a:r>
          </a:p>
        </p:txBody>
      </p:sp>
      <p:sp>
        <p:nvSpPr>
          <p:cNvPr id="3" name="Content Placeholder 2"/>
          <p:cNvSpPr>
            <a:spLocks noGrp="1"/>
          </p:cNvSpPr>
          <p:nvPr>
            <p:ph idx="1"/>
          </p:nvPr>
        </p:nvSpPr>
        <p:spPr/>
        <p:txBody>
          <a:bodyPr/>
          <a:lstStyle/>
          <a:p>
            <a:pPr marL="0" indent="0">
              <a:buNone/>
            </a:pPr>
            <a:r>
              <a:rPr lang="nl-NL" dirty="0"/>
              <a:t>Nee, omdat:</a:t>
            </a:r>
          </a:p>
          <a:p>
            <a:r>
              <a:rPr lang="nl-NL" dirty="0"/>
              <a:t>De vergaderingen soms erg saai zijn en datgene waar het </a:t>
            </a:r>
            <a:r>
              <a:rPr lang="nl-NL" dirty="0" err="1"/>
              <a:t>soroptimisme</a:t>
            </a:r>
            <a:r>
              <a:rPr lang="nl-NL" dirty="0"/>
              <a:t> voor staat zo af en toe uit het oog wordt verloren. Dan krijg ik geen energie van het hele gebeuren en vraag ik mij af waarom ik ook alweer lid ben geworden. (uitzondering zijn de levensberichten)</a:t>
            </a:r>
          </a:p>
          <a:p>
            <a:r>
              <a:rPr lang="nl-NL" dirty="0"/>
              <a:t>Ik ken de jongere leden veel te weinig, komt ook door </a:t>
            </a:r>
            <a:r>
              <a:rPr lang="nl-NL" dirty="0" err="1"/>
              <a:t>Covid</a:t>
            </a:r>
            <a:r>
              <a:rPr lang="nl-NL" dirty="0"/>
              <a:t>, maar moet echt beter. Laat nieuwe lid zich even introduceren.</a:t>
            </a:r>
          </a:p>
          <a:p>
            <a:r>
              <a:rPr lang="nl-NL" dirty="0"/>
              <a:t>Er zoveel over praktische zaken vergaderd wordt, meer behoefte aan beschouwing/inhoud</a:t>
            </a:r>
          </a:p>
        </p:txBody>
      </p:sp>
      <p:pic>
        <p:nvPicPr>
          <p:cNvPr id="4"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928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solidFill>
                  <a:schemeClr val="accent5">
                    <a:lumMod val="75000"/>
                  </a:schemeClr>
                </a:solidFill>
              </a:rPr>
              <a:t>Gemiddelde cijfer voor verbondenheid:7,5</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4449640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Home - &amp;#39;s-Gravenh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4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Vind je dat we meer moeten doen aan onderlinge binding?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2349537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Home - &amp;#39;s-Gravenh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542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Vind je dat we meer moeten doen aan onderlinge binding? Opmerkingen:</a:t>
            </a:r>
          </a:p>
        </p:txBody>
      </p:sp>
      <p:sp>
        <p:nvSpPr>
          <p:cNvPr id="3" name="Content Placeholder 2"/>
          <p:cNvSpPr>
            <a:spLocks noGrp="1"/>
          </p:cNvSpPr>
          <p:nvPr>
            <p:ph idx="1"/>
          </p:nvPr>
        </p:nvSpPr>
        <p:spPr/>
        <p:txBody>
          <a:bodyPr>
            <a:normAutofit fontScale="32500" lnSpcReduction="20000"/>
          </a:bodyPr>
          <a:lstStyle/>
          <a:p>
            <a:endParaRPr lang="nl-NL" dirty="0"/>
          </a:p>
          <a:p>
            <a:pPr marL="0" indent="0">
              <a:buNone/>
            </a:pPr>
            <a:r>
              <a:rPr lang="nl-NL" dirty="0"/>
              <a:t>Ja, door:</a:t>
            </a:r>
          </a:p>
          <a:p>
            <a:r>
              <a:rPr lang="nl-NL" dirty="0"/>
              <a:t>Het contact tussen nieuwe leden en bestaande leden te bevorderen</a:t>
            </a:r>
          </a:p>
          <a:p>
            <a:r>
              <a:rPr lang="nl-NL" dirty="0"/>
              <a:t>Meer sociale activiteiten met de (nieuwe) leden</a:t>
            </a:r>
          </a:p>
          <a:p>
            <a:r>
              <a:rPr lang="nl-NL" dirty="0"/>
              <a:t>Meer in kleiner verband af te spreken en dat te faciliteren. Er zijn al groepjes die met elkaar afspreken, maar dat zou je meer centraal kunnen faciliteren. Hoe staat het met de filmclub? En de museumclub? Een oudere aan een jongere koppelen. Naar elkaar omzien hoort er ook bij.</a:t>
            </a:r>
          </a:p>
          <a:p>
            <a:r>
              <a:rPr lang="nl-NL" dirty="0"/>
              <a:t>Meer met elkaar aan concrete projecten (fundraising) te werken. Denk aan de Scratch. </a:t>
            </a:r>
          </a:p>
          <a:p>
            <a:r>
              <a:rPr lang="nl-NL" dirty="0"/>
              <a:t>Meer informele avonden/etentjes bij mensen thuis zoals running </a:t>
            </a:r>
            <a:r>
              <a:rPr lang="nl-NL" dirty="0" err="1"/>
              <a:t>dinner</a:t>
            </a:r>
            <a:r>
              <a:rPr lang="nl-NL" dirty="0"/>
              <a:t> en Nieuwjaar bij </a:t>
            </a:r>
            <a:r>
              <a:rPr lang="nl-NL" dirty="0" err="1"/>
              <a:t>Nanny</a:t>
            </a:r>
            <a:endParaRPr lang="nl-NL" dirty="0"/>
          </a:p>
          <a:p>
            <a:r>
              <a:rPr lang="nl-NL" dirty="0"/>
              <a:t>Op clubavonden uitdagender programma. Minder focus op bestuurlijke zaken.</a:t>
            </a:r>
          </a:p>
          <a:p>
            <a:r>
              <a:rPr lang="nl-NL" dirty="0"/>
              <a:t>Actiever mensen bij activiteiten te betrekken. Af en toe iets sociaals los van de vergadering</a:t>
            </a:r>
          </a:p>
          <a:p>
            <a:r>
              <a:rPr lang="nl-NL" dirty="0"/>
              <a:t>Etentjes</a:t>
            </a:r>
          </a:p>
          <a:p>
            <a:r>
              <a:rPr lang="nl-NL" dirty="0"/>
              <a:t>Minder vergaderen en meer samen, zoals een sportdag</a:t>
            </a:r>
          </a:p>
          <a:p>
            <a:r>
              <a:rPr lang="nl-NL" dirty="0"/>
              <a:t>Meer interactieve workshops tijdens bijeenkomsten. Bijv. in groepjes brainstormen. Meer over vrouwenthema’s waar we allemaal iets van opsteken, gebruik maken van wat de Unie aanbiedt aan invulling clubavonden.</a:t>
            </a:r>
          </a:p>
          <a:p>
            <a:pPr marL="0" indent="0">
              <a:buNone/>
            </a:pPr>
            <a:r>
              <a:rPr lang="nl-NL" dirty="0"/>
              <a:t>-&gt; Algemeen: meer tijd voor bijpraten, interactie en gemeenschappelijke activiteiten</a:t>
            </a:r>
          </a:p>
          <a:p>
            <a:endParaRPr lang="nl-NL" dirty="0"/>
          </a:p>
          <a:p>
            <a:pPr marL="0" indent="0">
              <a:buNone/>
            </a:pPr>
            <a:r>
              <a:rPr lang="nl-NL" dirty="0"/>
              <a:t>Nee, omdat:</a:t>
            </a:r>
          </a:p>
          <a:p>
            <a:r>
              <a:rPr lang="nl-NL" dirty="0"/>
              <a:t>Er genoeg initiatieven zijn</a:t>
            </a:r>
          </a:p>
          <a:p>
            <a:r>
              <a:rPr lang="nl-NL" dirty="0"/>
              <a:t>Er wordt voldoende gedaan. Je hebt altijd de mogelijkheid om zelf iets op te zetten. De mix vergaderingen, etentje, werkbezoek, is leuk.</a:t>
            </a:r>
          </a:p>
          <a:p>
            <a:r>
              <a:rPr lang="nl-NL" dirty="0"/>
              <a:t>Een bijeenkomst 1 keer per maand is voldoende. Prettig is dat je zelf, al naar gelang de tijd die je hebt, je meer energie kun steken in initiatieven.</a:t>
            </a:r>
          </a:p>
          <a:p>
            <a:pPr marL="0" indent="0">
              <a:buNone/>
            </a:pPr>
            <a:endParaRPr lang="nl-NL" dirty="0"/>
          </a:p>
        </p:txBody>
      </p:sp>
      <p:pic>
        <p:nvPicPr>
          <p:cNvPr id="4"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774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Waar heb je nog meer behoefte aan </a:t>
            </a:r>
            <a:br>
              <a:rPr lang="nl-NL" dirty="0">
                <a:solidFill>
                  <a:schemeClr val="accent5">
                    <a:lumMod val="75000"/>
                  </a:schemeClr>
                </a:solidFill>
              </a:rPr>
            </a:br>
            <a:r>
              <a:rPr lang="nl-NL" dirty="0">
                <a:solidFill>
                  <a:schemeClr val="accent5">
                    <a:lumMod val="75000"/>
                  </a:schemeClr>
                </a:solidFill>
              </a:rPr>
              <a:t>binnen de club?</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10340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Home - &amp;#39;s-Gravenh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546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Waar heb je nog meer behoefte aan</a:t>
            </a:r>
            <a:br>
              <a:rPr lang="nl-NL" dirty="0">
                <a:solidFill>
                  <a:schemeClr val="accent5">
                    <a:lumMod val="75000"/>
                  </a:schemeClr>
                </a:solidFill>
              </a:rPr>
            </a:br>
            <a:r>
              <a:rPr lang="nl-NL" dirty="0">
                <a:solidFill>
                  <a:schemeClr val="accent5">
                    <a:lumMod val="75000"/>
                  </a:schemeClr>
                </a:solidFill>
              </a:rPr>
              <a:t>binnen de club? Opmerkingen:</a:t>
            </a:r>
          </a:p>
        </p:txBody>
      </p:sp>
      <p:sp>
        <p:nvSpPr>
          <p:cNvPr id="3" name="Content Placeholder 2"/>
          <p:cNvSpPr>
            <a:spLocks noGrp="1"/>
          </p:cNvSpPr>
          <p:nvPr>
            <p:ph idx="1"/>
          </p:nvPr>
        </p:nvSpPr>
        <p:spPr/>
        <p:txBody>
          <a:bodyPr>
            <a:normAutofit fontScale="92500" lnSpcReduction="10000"/>
          </a:bodyPr>
          <a:lstStyle/>
          <a:p>
            <a:r>
              <a:rPr lang="nl-NL" dirty="0"/>
              <a:t>De ‘</a:t>
            </a:r>
            <a:r>
              <a:rPr lang="nl-NL" dirty="0" err="1"/>
              <a:t>eetsorren</a:t>
            </a:r>
            <a:r>
              <a:rPr lang="nl-NL" dirty="0"/>
              <a:t>’ weer nieuw leven inblazen</a:t>
            </a:r>
          </a:p>
          <a:p>
            <a:r>
              <a:rPr lang="nl-NL" dirty="0"/>
              <a:t>Goede sprekers, meer sprekers uit de club, meer onderlinge discussie, dan komt er meer onderlinge band</a:t>
            </a:r>
          </a:p>
          <a:p>
            <a:r>
              <a:rPr lang="nl-NL" dirty="0"/>
              <a:t>Kortere ledenvergaderingen, meer tijd voor een boeiende spreker/performer</a:t>
            </a:r>
          </a:p>
          <a:p>
            <a:r>
              <a:rPr lang="nl-NL" dirty="0"/>
              <a:t>Meer interactieve vormen tijdens de vergadering</a:t>
            </a:r>
          </a:p>
          <a:p>
            <a:r>
              <a:rPr lang="nl-NL" dirty="0"/>
              <a:t>Vrouwen empowerment. Actie en concrete doelen</a:t>
            </a:r>
          </a:p>
          <a:p>
            <a:r>
              <a:rPr lang="nl-NL" dirty="0"/>
              <a:t>Samen met klein groepje in goed doel effect creëren</a:t>
            </a:r>
          </a:p>
          <a:p>
            <a:r>
              <a:rPr lang="nl-NL" dirty="0"/>
              <a:t>Minder gedichten, meer aan de slag. Bestuur mag actief taken uitdelen, door leden actief te benaderen en te vragen of zen een klus willen gaan doen. Minder vrijblijvend.</a:t>
            </a:r>
          </a:p>
        </p:txBody>
      </p:sp>
      <p:pic>
        <p:nvPicPr>
          <p:cNvPr id="5"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598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solidFill>
                  <a:schemeClr val="accent5">
                    <a:lumMod val="75000"/>
                  </a:schemeClr>
                </a:solidFill>
              </a:rPr>
              <a:t>Rode draad? </a:t>
            </a:r>
          </a:p>
        </p:txBody>
      </p:sp>
      <p:sp>
        <p:nvSpPr>
          <p:cNvPr id="3" name="Content Placeholder 2"/>
          <p:cNvSpPr>
            <a:spLocks noGrp="1"/>
          </p:cNvSpPr>
          <p:nvPr>
            <p:ph idx="1"/>
          </p:nvPr>
        </p:nvSpPr>
        <p:spPr>
          <a:xfrm>
            <a:off x="838200" y="1449342"/>
            <a:ext cx="10515600" cy="4727621"/>
          </a:xfrm>
        </p:spPr>
        <p:txBody>
          <a:bodyPr>
            <a:normAutofit fontScale="92500" lnSpcReduction="10000"/>
          </a:bodyPr>
          <a:lstStyle/>
          <a:p>
            <a:pPr marL="0" indent="0">
              <a:buNone/>
            </a:pPr>
            <a:r>
              <a:rPr lang="nl-NL" dirty="0">
                <a:solidFill>
                  <a:schemeClr val="accent5">
                    <a:lumMod val="75000"/>
                  </a:schemeClr>
                </a:solidFill>
              </a:rPr>
              <a:t>In het algemeen is men tevreden met de grootte van de club.</a:t>
            </a:r>
          </a:p>
          <a:p>
            <a:pPr marL="0" indent="0">
              <a:buNone/>
            </a:pPr>
            <a:endParaRPr lang="nl-NL" dirty="0">
              <a:solidFill>
                <a:schemeClr val="accent4"/>
              </a:solidFill>
            </a:endParaRPr>
          </a:p>
          <a:p>
            <a:pPr marL="0" indent="0">
              <a:buNone/>
            </a:pPr>
            <a:r>
              <a:rPr lang="nl-NL" dirty="0">
                <a:solidFill>
                  <a:schemeClr val="accent4"/>
                </a:solidFill>
              </a:rPr>
              <a:t>Positief:</a:t>
            </a:r>
          </a:p>
          <a:p>
            <a:pPr marL="0" indent="0">
              <a:buNone/>
            </a:pPr>
            <a:r>
              <a:rPr lang="nl-NL" dirty="0">
                <a:solidFill>
                  <a:schemeClr val="accent5">
                    <a:lumMod val="75000"/>
                  </a:schemeClr>
                </a:solidFill>
              </a:rPr>
              <a:t>Een 7,5 gemiddeld voor verbondenheid met club.</a:t>
            </a:r>
          </a:p>
          <a:p>
            <a:pPr marL="0" indent="0">
              <a:buNone/>
            </a:pPr>
            <a:r>
              <a:rPr lang="nl-NL" dirty="0">
                <a:solidFill>
                  <a:schemeClr val="accent5">
                    <a:lumMod val="75000"/>
                  </a:schemeClr>
                </a:solidFill>
              </a:rPr>
              <a:t>31% waardeert de verbondenheid met een 7 of lager. Is dus nog ruimte om te verhogen.</a:t>
            </a:r>
          </a:p>
          <a:p>
            <a:pPr marL="0" indent="0">
              <a:buNone/>
            </a:pPr>
            <a:endParaRPr lang="nl-NL" dirty="0"/>
          </a:p>
          <a:p>
            <a:pPr marL="0" indent="0">
              <a:buNone/>
            </a:pPr>
            <a:r>
              <a:rPr lang="nl-NL" dirty="0">
                <a:solidFill>
                  <a:schemeClr val="accent4"/>
                </a:solidFill>
              </a:rPr>
              <a:t>Wensen:</a:t>
            </a:r>
          </a:p>
          <a:p>
            <a:pPr marL="0" indent="0">
              <a:buNone/>
            </a:pPr>
            <a:r>
              <a:rPr lang="nl-NL" dirty="0">
                <a:solidFill>
                  <a:schemeClr val="accent5">
                    <a:lumMod val="75000"/>
                  </a:schemeClr>
                </a:solidFill>
              </a:rPr>
              <a:t>Meer ruimte voor inspiratie tijdens vergaderingen</a:t>
            </a:r>
          </a:p>
          <a:p>
            <a:pPr marL="0" indent="0">
              <a:buNone/>
            </a:pPr>
            <a:r>
              <a:rPr lang="nl-NL" dirty="0">
                <a:solidFill>
                  <a:schemeClr val="accent5">
                    <a:lumMod val="75000"/>
                  </a:schemeClr>
                </a:solidFill>
              </a:rPr>
              <a:t>Meer activiteiten in kleinere groepjes, ook om elkaar nog beter te leren kennen</a:t>
            </a:r>
          </a:p>
        </p:txBody>
      </p:sp>
      <p:pic>
        <p:nvPicPr>
          <p:cNvPr id="4"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33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a:solidFill>
                  <a:schemeClr val="accent5">
                    <a:lumMod val="75000"/>
                  </a:schemeClr>
                </a:solidFill>
              </a:rPr>
              <a:t>Respons: 74 %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2065770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Home - &amp;#39;s-Gravenh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19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365125"/>
            <a:ext cx="11118669" cy="1325563"/>
          </a:xfrm>
        </p:spPr>
        <p:txBody>
          <a:bodyPr/>
          <a:lstStyle/>
          <a:p>
            <a:r>
              <a:rPr lang="nl-NL" dirty="0">
                <a:solidFill>
                  <a:schemeClr val="accent5">
                    <a:lumMod val="75000"/>
                  </a:schemeClr>
                </a:solidFill>
              </a:rPr>
              <a:t>Vind je dat Club ‘s-Gravenhage moet groeien?</a:t>
            </a:r>
          </a:p>
        </p:txBody>
      </p:sp>
      <p:pic>
        <p:nvPicPr>
          <p:cNvPr id="5"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Content Placeholder 12"/>
          <p:cNvGraphicFramePr>
            <a:graphicFrameLocks noGrp="1"/>
          </p:cNvGraphicFramePr>
          <p:nvPr>
            <p:ph idx="1"/>
            <p:extLst>
              <p:ext uri="{D42A27DB-BD31-4B8C-83A1-F6EECF244321}">
                <p14:modId xmlns:p14="http://schemas.microsoft.com/office/powerpoint/2010/main" val="3756161973"/>
              </p:ext>
            </p:extLst>
          </p:nvPr>
        </p:nvGraphicFramePr>
        <p:xfrm>
          <a:off x="536664" y="1449341"/>
          <a:ext cx="11236235" cy="51657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1559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solidFill>
                  <a:schemeClr val="accent5">
                    <a:lumMod val="75000"/>
                  </a:schemeClr>
                </a:solidFill>
              </a:rPr>
              <a:t>Vind je dat Club ‘s-Gravenhage moet </a:t>
            </a:r>
            <a:br>
              <a:rPr lang="nl-NL" dirty="0">
                <a:solidFill>
                  <a:schemeClr val="accent5">
                    <a:lumMod val="75000"/>
                  </a:schemeClr>
                </a:solidFill>
              </a:rPr>
            </a:br>
            <a:r>
              <a:rPr lang="nl-NL" dirty="0">
                <a:solidFill>
                  <a:schemeClr val="accent5">
                    <a:lumMod val="75000"/>
                  </a:schemeClr>
                </a:solidFill>
              </a:rPr>
              <a:t>groeien? </a:t>
            </a:r>
            <a:r>
              <a:rPr lang="nl-NL" sz="4000" dirty="0">
                <a:solidFill>
                  <a:schemeClr val="accent5">
                    <a:lumMod val="75000"/>
                  </a:schemeClr>
                </a:solidFill>
              </a:rPr>
              <a:t>Opmerkingen bij nee/neutraal</a:t>
            </a:r>
            <a:r>
              <a:rPr lang="nl-NL" dirty="0">
                <a:solidFill>
                  <a:schemeClr val="accent5">
                    <a:lumMod val="75000"/>
                  </a:schemeClr>
                </a:solidFill>
              </a:rPr>
              <a:t>:</a:t>
            </a:r>
          </a:p>
        </p:txBody>
      </p:sp>
      <p:sp>
        <p:nvSpPr>
          <p:cNvPr id="3" name="Content Placeholder 2"/>
          <p:cNvSpPr>
            <a:spLocks noGrp="1"/>
          </p:cNvSpPr>
          <p:nvPr>
            <p:ph idx="1"/>
          </p:nvPr>
        </p:nvSpPr>
        <p:spPr/>
        <p:txBody>
          <a:bodyPr>
            <a:normAutofit/>
          </a:bodyPr>
          <a:lstStyle/>
          <a:p>
            <a:r>
              <a:rPr lang="nl-NL" dirty="0"/>
              <a:t>Opmerkingen over elkaar meer leren kennen:</a:t>
            </a:r>
          </a:p>
          <a:p>
            <a:pPr lvl="1"/>
            <a:r>
              <a:rPr lang="nl-NL" dirty="0"/>
              <a:t>Laten we de nieuwe leden tijd geven om eerst echt te integreren. </a:t>
            </a:r>
          </a:p>
          <a:p>
            <a:pPr lvl="1"/>
            <a:r>
              <a:rPr lang="nl-NL" dirty="0"/>
              <a:t>Soms zie ik veel nieuwe gezichten en weet ik niet meer wie </a:t>
            </a:r>
            <a:r>
              <a:rPr lang="nl-NL" dirty="0" err="1"/>
              <a:t>wie</a:t>
            </a:r>
            <a:r>
              <a:rPr lang="nl-NL" dirty="0"/>
              <a:t> is en wat ze doen. </a:t>
            </a:r>
          </a:p>
          <a:p>
            <a:r>
              <a:rPr lang="nl-NL" dirty="0"/>
              <a:t>Ook een paar opmerkingen dat geïnteresseerden een plek moeten krijgen om lid te worden, binnen of buiten de club. Maar ook: geen splitsing van de club.</a:t>
            </a:r>
          </a:p>
          <a:p>
            <a:endParaRPr lang="nl-NL" dirty="0"/>
          </a:p>
          <a:p>
            <a:r>
              <a:rPr lang="nl-NL" dirty="0"/>
              <a:t>Huidige grootte is goed. Geen ledenstop, maar wel mensen, die stoppen vervangen door nieuwe leden.</a:t>
            </a:r>
          </a:p>
          <a:p>
            <a:endParaRPr lang="nl-NL" dirty="0"/>
          </a:p>
          <a:p>
            <a:endParaRPr lang="nl-NL" dirty="0"/>
          </a:p>
        </p:txBody>
      </p:sp>
      <p:pic>
        <p:nvPicPr>
          <p:cNvPr id="5"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607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Vind je dat Club ‘s-Gravenhage moet </a:t>
            </a:r>
            <a:br>
              <a:rPr lang="nl-NL" dirty="0">
                <a:solidFill>
                  <a:schemeClr val="accent5">
                    <a:lumMod val="75000"/>
                  </a:schemeClr>
                </a:solidFill>
              </a:rPr>
            </a:br>
            <a:r>
              <a:rPr lang="nl-NL" dirty="0">
                <a:solidFill>
                  <a:schemeClr val="accent5">
                    <a:lumMod val="75000"/>
                  </a:schemeClr>
                </a:solidFill>
              </a:rPr>
              <a:t>groeien? </a:t>
            </a:r>
            <a:r>
              <a:rPr lang="nl-NL" sz="4000" dirty="0">
                <a:solidFill>
                  <a:schemeClr val="accent5">
                    <a:lumMod val="75000"/>
                  </a:schemeClr>
                </a:solidFill>
              </a:rPr>
              <a:t>Opmerkingen bij ja:</a:t>
            </a:r>
          </a:p>
        </p:txBody>
      </p:sp>
      <p:sp>
        <p:nvSpPr>
          <p:cNvPr id="3" name="Content Placeholder 2"/>
          <p:cNvSpPr>
            <a:spLocks noGrp="1"/>
          </p:cNvSpPr>
          <p:nvPr>
            <p:ph idx="1"/>
          </p:nvPr>
        </p:nvSpPr>
        <p:spPr/>
        <p:txBody>
          <a:bodyPr>
            <a:normAutofit/>
          </a:bodyPr>
          <a:lstStyle/>
          <a:p>
            <a:r>
              <a:rPr lang="nl-NL" dirty="0"/>
              <a:t>Goed om de diversiteit te vergroten. Hoe meer vrouwen samenwerken, hoe beter.</a:t>
            </a:r>
          </a:p>
          <a:p>
            <a:pPr lvl="1"/>
            <a:endParaRPr lang="nl-NL" dirty="0"/>
          </a:p>
          <a:p>
            <a:r>
              <a:rPr lang="nl-NL" dirty="0"/>
              <a:t>De club kan best nog wat groeien. Er rekening mee houden dat leden nog zullen afvallen. Max 60 ongeveer. </a:t>
            </a:r>
          </a:p>
        </p:txBody>
      </p:sp>
      <p:pic>
        <p:nvPicPr>
          <p:cNvPr id="4"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03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Hoe groot vind je dat de club moet zijn?</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17911074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7287065" y="2968283"/>
            <a:ext cx="3882683" cy="923330"/>
          </a:xfrm>
          <a:prstGeom prst="rect">
            <a:avLst/>
          </a:prstGeom>
          <a:noFill/>
        </p:spPr>
        <p:txBody>
          <a:bodyPr wrap="square" rtlCol="0">
            <a:spAutoFit/>
          </a:bodyPr>
          <a:lstStyle/>
          <a:p>
            <a:r>
              <a:rPr lang="nl-NL" dirty="0"/>
              <a:t>Meer dan 50: 8</a:t>
            </a:r>
          </a:p>
          <a:p>
            <a:r>
              <a:rPr lang="nl-NL" dirty="0"/>
              <a:t>Minder dan 50: 14</a:t>
            </a:r>
          </a:p>
          <a:p>
            <a:r>
              <a:rPr lang="nl-NL" dirty="0"/>
              <a:t>Anders (vaak wordt 50 genoemd): 12</a:t>
            </a:r>
          </a:p>
        </p:txBody>
      </p:sp>
      <p:pic>
        <p:nvPicPr>
          <p:cNvPr id="5" name="Picture 4" descr="Home - &amp;#39;s-Gravenh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870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chemeClr val="accent5">
                    <a:lumMod val="75000"/>
                  </a:schemeClr>
                </a:solidFill>
              </a:rPr>
              <a:t>Hoeveel nieuwe leden per jaar erbij?</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0866482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Home - &amp;#39;s-Gravenh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291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dirty="0">
                <a:solidFill>
                  <a:schemeClr val="accent5">
                    <a:lumMod val="75000"/>
                  </a:schemeClr>
                </a:solidFill>
              </a:rPr>
              <a:t>Wat vind </a:t>
            </a:r>
            <a:r>
              <a:rPr lang="nl-NL" b="1" dirty="0">
                <a:solidFill>
                  <a:schemeClr val="accent5">
                    <a:lumMod val="75000"/>
                  </a:schemeClr>
                </a:solidFill>
              </a:rPr>
              <a:t>je</a:t>
            </a:r>
            <a:r>
              <a:rPr lang="nl-NL" sz="3600" b="1" dirty="0">
                <a:solidFill>
                  <a:schemeClr val="accent5">
                    <a:lumMod val="75000"/>
                  </a:schemeClr>
                </a:solidFill>
              </a:rPr>
              <a:t> van het aantal bijeenkomsten (2 a 3) voor </a:t>
            </a:r>
            <a:r>
              <a:rPr lang="nl-NL" sz="3600" b="1" dirty="0" err="1">
                <a:solidFill>
                  <a:schemeClr val="accent5">
                    <a:lumMod val="75000"/>
                  </a:schemeClr>
                </a:solidFill>
              </a:rPr>
              <a:t>aspirantleden</a:t>
            </a:r>
            <a:r>
              <a:rPr lang="nl-NL" sz="3600" b="1" dirty="0">
                <a:solidFill>
                  <a:schemeClr val="accent5">
                    <a:lumMod val="75000"/>
                  </a:schemeClr>
                </a:solidFill>
              </a:rPr>
              <a:t> worden geïnaugureerd?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7214651"/>
              </p:ext>
            </p:extLst>
          </p:nvPr>
        </p:nvGraphicFramePr>
        <p:xfrm>
          <a:off x="838200" y="1449342"/>
          <a:ext cx="10809849" cy="4643585"/>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Home - &amp;#39;s-Gravenh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691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365125"/>
            <a:ext cx="11001103" cy="1325563"/>
          </a:xfrm>
        </p:spPr>
        <p:txBody>
          <a:bodyPr/>
          <a:lstStyle/>
          <a:p>
            <a:r>
              <a:rPr lang="nl-NL" dirty="0">
                <a:solidFill>
                  <a:schemeClr val="accent5">
                    <a:lumMod val="75000"/>
                  </a:schemeClr>
                </a:solidFill>
              </a:rPr>
              <a:t>Opmerkingen bij aantal bijeenkomsten voor inauguratie</a:t>
            </a:r>
          </a:p>
        </p:txBody>
      </p:sp>
      <p:sp>
        <p:nvSpPr>
          <p:cNvPr id="3" name="Content Placeholder 2"/>
          <p:cNvSpPr>
            <a:spLocks noGrp="1"/>
          </p:cNvSpPr>
          <p:nvPr>
            <p:ph idx="1"/>
          </p:nvPr>
        </p:nvSpPr>
        <p:spPr/>
        <p:txBody>
          <a:bodyPr/>
          <a:lstStyle/>
          <a:p>
            <a:pPr marL="0" indent="0">
              <a:buNone/>
            </a:pPr>
            <a:r>
              <a:rPr lang="nl-NL" dirty="0"/>
              <a:t>Bij mag meer worden:</a:t>
            </a:r>
          </a:p>
          <a:p>
            <a:r>
              <a:rPr lang="nl-NL" dirty="0"/>
              <a:t>Zeker drie buiten de informele bijeenkomsten. </a:t>
            </a:r>
          </a:p>
          <a:p>
            <a:r>
              <a:rPr lang="nl-NL" dirty="0"/>
              <a:t>Minstens 3 formele bijeenkomsten plus 1 a 2 informele activiteiten, omdat je elkaar tijdens de vergadering moeilijk leert kennen.</a:t>
            </a:r>
          </a:p>
        </p:txBody>
      </p:sp>
      <p:pic>
        <p:nvPicPr>
          <p:cNvPr id="4" name="Picture 4" descr="Home - &amp;#39;s-Gravenh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1692" y="230188"/>
            <a:ext cx="1084216" cy="108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4276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1127</Words>
  <Application>Microsoft Macintosh PowerPoint</Application>
  <PresentationFormat>Breedbeeld</PresentationFormat>
  <Paragraphs>103</Paragraphs>
  <Slides>19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Calibri</vt:lpstr>
      <vt:lpstr>Calibri Light</vt:lpstr>
      <vt:lpstr>Office Theme</vt:lpstr>
      <vt:lpstr>PowerPoint-presentatie</vt:lpstr>
      <vt:lpstr>Respons: 74 %</vt:lpstr>
      <vt:lpstr>Vind je dat Club ‘s-Gravenhage moet groeien?</vt:lpstr>
      <vt:lpstr>Vind je dat Club ‘s-Gravenhage moet  groeien? Opmerkingen bij nee/neutraal:</vt:lpstr>
      <vt:lpstr>Vind je dat Club ‘s-Gravenhage moet  groeien? Opmerkingen bij ja:</vt:lpstr>
      <vt:lpstr>Hoe groot vind je dat de club moet zijn?</vt:lpstr>
      <vt:lpstr>Hoeveel nieuwe leden per jaar erbij?</vt:lpstr>
      <vt:lpstr>Wat vind je van het aantal bijeenkomsten (2 a 3) voor aspirantleden worden geïnaugureerd?</vt:lpstr>
      <vt:lpstr>Opmerkingen bij aantal bijeenkomsten voor inauguratie</vt:lpstr>
      <vt:lpstr>Waarom ben je lid geworden?</vt:lpstr>
      <vt:lpstr>Voldoet de club aan je verwachtingen?</vt:lpstr>
      <vt:lpstr>Voldoet de club aan je verwachtingen?</vt:lpstr>
      <vt:lpstr>Voldoet de club aan je verwachtingen?</vt:lpstr>
      <vt:lpstr>Gemiddelde cijfer voor verbondenheid:7,5</vt:lpstr>
      <vt:lpstr>Vind je dat we meer moeten doen aan onderlinge binding?</vt:lpstr>
      <vt:lpstr>Vind je dat we meer moeten doen aan onderlinge binding? Opmerkingen:</vt:lpstr>
      <vt:lpstr>Waar heb je nog meer behoefte aan  binnen de club?</vt:lpstr>
      <vt:lpstr>Waar heb je nog meer behoefte aan binnen de club? Opmerkingen:</vt:lpstr>
      <vt:lpstr>Rode draad? </vt:lpstr>
    </vt:vector>
  </TitlesOfParts>
  <Company>Rijk Zwaan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Emilie ten Bokkel Huinink</dc:creator>
  <cp:lastModifiedBy>Emilie Ten Bokkel Huinink</cp:lastModifiedBy>
  <cp:revision>21</cp:revision>
  <dcterms:created xsi:type="dcterms:W3CDTF">2021-11-25T19:15:55Z</dcterms:created>
  <dcterms:modified xsi:type="dcterms:W3CDTF">2021-11-28T15:05:03Z</dcterms:modified>
</cp:coreProperties>
</file>